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6"/>
  </p:notesMasterIdLst>
  <p:sldIdLst>
    <p:sldId id="256" r:id="rId2"/>
    <p:sldId id="260" r:id="rId3"/>
    <p:sldId id="288" r:id="rId4"/>
    <p:sldId id="289" r:id="rId5"/>
    <p:sldId id="290" r:id="rId6"/>
    <p:sldId id="292" r:id="rId7"/>
    <p:sldId id="291" r:id="rId8"/>
    <p:sldId id="267" r:id="rId9"/>
    <p:sldId id="296" r:id="rId10"/>
    <p:sldId id="294" r:id="rId11"/>
    <p:sldId id="293" r:id="rId12"/>
    <p:sldId id="295" r:id="rId13"/>
    <p:sldId id="264" r:id="rId14"/>
    <p:sldId id="298" r:id="rId15"/>
    <p:sldId id="278" r:id="rId16"/>
    <p:sldId id="262" r:id="rId17"/>
    <p:sldId id="299" r:id="rId18"/>
    <p:sldId id="330" r:id="rId19"/>
    <p:sldId id="331" r:id="rId20"/>
    <p:sldId id="280" r:id="rId21"/>
    <p:sldId id="281" r:id="rId22"/>
    <p:sldId id="300" r:id="rId23"/>
    <p:sldId id="301" r:id="rId24"/>
    <p:sldId id="327" r:id="rId25"/>
    <p:sldId id="313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35" r:id="rId34"/>
    <p:sldId id="337" r:id="rId35"/>
    <p:sldId id="338" r:id="rId36"/>
    <p:sldId id="333" r:id="rId37"/>
    <p:sldId id="334" r:id="rId38"/>
    <p:sldId id="304" r:id="rId39"/>
    <p:sldId id="305" r:id="rId40"/>
    <p:sldId id="269" r:id="rId41"/>
    <p:sldId id="272" r:id="rId42"/>
    <p:sldId id="273" r:id="rId43"/>
    <p:sldId id="274" r:id="rId44"/>
    <p:sldId id="275" r:id="rId45"/>
    <p:sldId id="276" r:id="rId46"/>
    <p:sldId id="277" r:id="rId47"/>
    <p:sldId id="322" r:id="rId48"/>
    <p:sldId id="270" r:id="rId49"/>
    <p:sldId id="323" r:id="rId50"/>
    <p:sldId id="326" r:id="rId51"/>
    <p:sldId id="324" r:id="rId52"/>
    <p:sldId id="339" r:id="rId53"/>
    <p:sldId id="336" r:id="rId54"/>
    <p:sldId id="325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577" autoAdjust="0"/>
    <p:restoredTop sz="94660"/>
  </p:normalViewPr>
  <p:slideViewPr>
    <p:cSldViewPr>
      <p:cViewPr>
        <p:scale>
          <a:sx n="75" d="100"/>
          <a:sy n="75" d="100"/>
        </p:scale>
        <p:origin x="-1860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A6283-1571-45B4-8D57-2F89A017077C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2D642-F64D-42F1-8DFC-473A97C5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0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2D642-F64D-42F1-8DFC-473A97C534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4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4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8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3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4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8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9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6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2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6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4E81F-9635-480C-BB4B-9B0745E8203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91D7-078B-4029-8E1E-82F49199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4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mp"/><Relationship Id="rId5" Type="http://schemas.openxmlformats.org/officeDocument/2006/relationships/image" Target="../media/image48.tmp"/><Relationship Id="rId4" Type="http://schemas.openxmlformats.org/officeDocument/2006/relationships/image" Target="../media/image4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m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mp"/><Relationship Id="rId3" Type="http://schemas.openxmlformats.org/officeDocument/2006/relationships/image" Target="../media/image51.png"/><Relationship Id="rId7" Type="http://schemas.openxmlformats.org/officeDocument/2006/relationships/image" Target="../media/image53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mp"/><Relationship Id="rId5" Type="http://schemas.openxmlformats.org/officeDocument/2006/relationships/image" Target="../media/image49.tmp"/><Relationship Id="rId4" Type="http://schemas.openxmlformats.org/officeDocument/2006/relationships/image" Target="../media/image46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tmp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 Highway 7 Bus Rapid Transit Study</a:t>
            </a:r>
            <a:endParaRPr lang="en-US" dirty="0"/>
          </a:p>
        </p:txBody>
      </p:sp>
      <p:pic>
        <p:nvPicPr>
          <p:cNvPr id="5" name="Picture 2" descr="G:\ALTMODES\PLANNING\BRT\SH7 BRT\BRT pictures\CDOT Image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5619750" cy="4215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8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Goals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197114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Identify improvements that efficiently utilize scarce financial resources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69" y="2150793"/>
            <a:ext cx="3186461" cy="3471725"/>
          </a:xfrm>
          <a:prstGeom prst="rect">
            <a:avLst/>
          </a:prstGeom>
        </p:spPr>
      </p:pic>
      <p:sp>
        <p:nvSpPr>
          <p:cNvPr id="12" name="source image 2"/>
          <p:cNvSpPr txBox="1"/>
          <p:nvPr/>
        </p:nvSpPr>
        <p:spPr>
          <a:xfrm>
            <a:off x="2895600" y="5643294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AC Transit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843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Goals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922020" y="1258669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Provide and enhance mobility options to the public (vehicles, bike, ped transit)</a:t>
            </a:r>
          </a:p>
        </p:txBody>
      </p:sp>
      <p:sp>
        <p:nvSpPr>
          <p:cNvPr id="12" name="source image 2"/>
          <p:cNvSpPr txBox="1"/>
          <p:nvPr/>
        </p:nvSpPr>
        <p:spPr>
          <a:xfrm>
            <a:off x="2682240" y="5499556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Smartgrowth.org</a:t>
            </a:r>
            <a:endParaRPr lang="en-US" sz="800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61" y="2362200"/>
            <a:ext cx="6266317" cy="292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Goals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1466165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Maintain and preserve the rural and historic character of the corridor (US 287-75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St)</a:t>
            </a:r>
          </a:p>
        </p:txBody>
      </p:sp>
      <p:pic>
        <p:nvPicPr>
          <p:cNvPr id="10243" name="Picture 3" descr="G:\ALTMODES\PLANNING\BRT\SH7 BRT\Project\PEL\Pictures\East view from White Rocks Trail 515p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5562600" cy="32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smtClean="0"/>
              <a:t>Collaboration: </a:t>
            </a:r>
            <a:br>
              <a:rPr lang="en-US" sz="4900" dirty="0" smtClean="0"/>
            </a:br>
            <a:r>
              <a:rPr lang="en-US" sz="3600" dirty="0" smtClean="0"/>
              <a:t>Strong project support from local governments and agencies  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4" y="2209799"/>
            <a:ext cx="8370166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88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Bus Rapid Transit (BRT)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 Corridor Planned Growth by 2040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" y="1828800"/>
            <a:ext cx="8183118" cy="4115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25980" y="1993661"/>
            <a:ext cx="5105400" cy="37856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Google Campus (1500 Jobs)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CU East Expansion (4 million sq. ft.)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Naropa</a:t>
            </a:r>
            <a:r>
              <a:rPr lang="en-US" sz="2400" dirty="0" smtClean="0"/>
              <a:t>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Ball Aerospace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Flatiron Business Park Redevelopment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 287/SH 7 Commercial Development( 200,000 Sq. Ft.)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Silo Housing Development (400 units)</a:t>
            </a:r>
          </a:p>
        </p:txBody>
      </p:sp>
    </p:spTree>
    <p:extLst>
      <p:ext uri="{BB962C8B-B14F-4D97-AF65-F5344CB8AC3E}">
        <p14:creationId xmlns:p14="http://schemas.microsoft.com/office/powerpoint/2010/main" val="7375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East Corridor Planned Growth by 2040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487960" cy="5277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66925" y="1828800"/>
            <a:ext cx="5105400" cy="31085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Over 23.5 million Sq. Ft. of new commercial, office and mixed use space.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An additional 23,000+ employment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Up to 19,700 new multiple and single family homes.</a:t>
            </a:r>
          </a:p>
        </p:txBody>
      </p:sp>
    </p:spTree>
    <p:extLst>
      <p:ext uri="{BB962C8B-B14F-4D97-AF65-F5344CB8AC3E}">
        <p14:creationId xmlns:p14="http://schemas.microsoft.com/office/powerpoint/2010/main" val="410644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Need for Transit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6750" y="1295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east/west </a:t>
            </a:r>
            <a:r>
              <a:rPr lang="en-US" sz="2000" dirty="0"/>
              <a:t>transit </a:t>
            </a:r>
            <a:r>
              <a:rPr lang="en-US" sz="2000" dirty="0" smtClean="0"/>
              <a:t>service east of Lafayette on SH7</a:t>
            </a:r>
            <a:endParaRPr lang="en-US" sz="20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9144000" cy="30506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10000" y="3806534"/>
            <a:ext cx="5105400" cy="2133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1295399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SH 7 Transit would </a:t>
            </a:r>
            <a:r>
              <a:rPr lang="en-US" sz="2000" dirty="0"/>
              <a:t>provide connections to </a:t>
            </a:r>
            <a:r>
              <a:rPr lang="en-US" sz="2000" dirty="0" smtClean="0"/>
              <a:t>other transit </a:t>
            </a:r>
            <a:r>
              <a:rPr lang="en-US" sz="2000" dirty="0"/>
              <a:t>- North Metro </a:t>
            </a:r>
            <a:r>
              <a:rPr lang="en-US" sz="2000" dirty="0" smtClean="0"/>
              <a:t>Rail, Bustang, RX/RC, Route 120, L Route, Boulder Transit Routes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66750" y="2226974"/>
            <a:ext cx="451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Move more people on the corridor with </a:t>
            </a:r>
            <a:r>
              <a:rPr lang="en-US" sz="2000" dirty="0" smtClean="0"/>
              <a:t>less need for highway expansion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3352800" y="4497304"/>
            <a:ext cx="2143126" cy="228396"/>
          </a:xfrm>
          <a:prstGeom prst="roundRect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724525" y="4801900"/>
            <a:ext cx="3200400" cy="304800"/>
          </a:xfrm>
          <a:prstGeom prst="roundRect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419725" y="4481860"/>
            <a:ext cx="701039" cy="327660"/>
          </a:xfrm>
          <a:custGeom>
            <a:avLst/>
            <a:gdLst>
              <a:gd name="connsiteX0" fmla="*/ 0 w 617220"/>
              <a:gd name="connsiteY0" fmla="*/ 15240 h 327660"/>
              <a:gd name="connsiteX1" fmla="*/ 320040 w 617220"/>
              <a:gd name="connsiteY1" fmla="*/ 0 h 327660"/>
              <a:gd name="connsiteX2" fmla="*/ 617220 w 617220"/>
              <a:gd name="connsiteY2" fmla="*/ 312420 h 327660"/>
              <a:gd name="connsiteX3" fmla="*/ 236220 w 617220"/>
              <a:gd name="connsiteY3" fmla="*/ 327660 h 327660"/>
              <a:gd name="connsiteX4" fmla="*/ 15240 w 617220"/>
              <a:gd name="connsiteY4" fmla="*/ 220980 h 327660"/>
              <a:gd name="connsiteX5" fmla="*/ 0 w 617220"/>
              <a:gd name="connsiteY5" fmla="*/ 15240 h 32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220" h="327660">
                <a:moveTo>
                  <a:pt x="0" y="15240"/>
                </a:moveTo>
                <a:lnTo>
                  <a:pt x="320040" y="0"/>
                </a:lnTo>
                <a:lnTo>
                  <a:pt x="617220" y="312420"/>
                </a:lnTo>
                <a:lnTo>
                  <a:pt x="236220" y="327660"/>
                </a:lnTo>
                <a:lnTo>
                  <a:pt x="15240" y="220980"/>
                </a:lnTo>
                <a:lnTo>
                  <a:pt x="0" y="15240"/>
                </a:lnTo>
                <a:close/>
              </a:path>
            </a:pathLst>
          </a:cu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172200" y="4429122"/>
            <a:ext cx="533400" cy="54292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457825" y="4260272"/>
            <a:ext cx="533400" cy="54292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8277225" y="4601872"/>
            <a:ext cx="533400" cy="54292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43275" y="4114800"/>
            <a:ext cx="304800" cy="619875"/>
          </a:xfrm>
          <a:prstGeom prst="rect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200400" y="4277420"/>
            <a:ext cx="533400" cy="54292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" y="4114195"/>
            <a:ext cx="3114675" cy="228396"/>
          </a:xfrm>
          <a:prstGeom prst="rect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33350" y="3939630"/>
            <a:ext cx="533400" cy="54292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9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11" grpId="0" animBg="1"/>
      <p:bldP spid="12" grpId="0" animBg="1"/>
      <p:bldP spid="13" grpId="0" animBg="1"/>
      <p:bldP spid="7" grpId="0" animBg="1"/>
      <p:bldP spid="8" grpId="0" animBg="1"/>
      <p:bldP spid="9" grpId="0" animBg="1"/>
      <p:bldP spid="16" grpId="0" animBg="1"/>
      <p:bldP spid="14" grpId="0" animBg="1"/>
      <p:bldP spid="17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533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RTD Route Density in North Denver Metro Area </a:t>
            </a:r>
            <a:endParaRPr lang="en-US" sz="2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585236" cy="450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09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533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RTD Route Density around SH 7 &amp; I-25 (same map scale)</a:t>
            </a:r>
            <a:endParaRPr lang="en-US" sz="2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81125"/>
            <a:ext cx="6714068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we’re doing a nutshell…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4" y="3733800"/>
            <a:ext cx="779780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3716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Understanding the feasibility of implementing bus rapid transit (BRT) to provide east/west mobility options from Boulder to Brighton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lanning for multimodal transportation improvements between US 287-75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Street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4863567"/>
            <a:ext cx="1447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Boulder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4494235"/>
            <a:ext cx="1498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Brighton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45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4292495"/>
            <a:ext cx="9144000" cy="1638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Areas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2192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Planning for around 10-15 total station areas for the corridor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8288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station areas are determined: I-25, Boulder Transit Center,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26670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Others will depend on transit routing and will be determined </a:t>
            </a:r>
            <a:r>
              <a:rPr lang="en-US" dirty="0" smtClean="0"/>
              <a:t>in the Station Area Design Study 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019800" y="5433992"/>
            <a:ext cx="3048000" cy="144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38825" y="5124726"/>
            <a:ext cx="228600" cy="323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76625" y="5124726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76625" y="4762002"/>
            <a:ext cx="0" cy="362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81000" y="4724400"/>
            <a:ext cx="3095625" cy="376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/>
          <p:cNvSpPr/>
          <p:nvPr/>
        </p:nvSpPr>
        <p:spPr>
          <a:xfrm>
            <a:off x="152400" y="4572000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14400" y="4620996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567417" y="4599801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1152525" y="4599801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1419225" y="4616253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952625" y="4616253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3352800" y="4620996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3581400" y="4960341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5076825" y="5011338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5334000" y="5011337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5610225" y="5024326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6400800" y="5310167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7048500" y="5312630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8601075" y="5333593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8991600" y="5348083"/>
            <a:ext cx="228600" cy="200799"/>
          </a:xfrm>
          <a:prstGeom prst="star5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9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2040 Ridership Modeling Results &amp; Corridor Travel Times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24000" y="1817132"/>
            <a:ext cx="6248400" cy="1115199"/>
            <a:chOff x="1524000" y="1817132"/>
            <a:chExt cx="6248400" cy="1115199"/>
          </a:xfrm>
        </p:grpSpPr>
        <p:sp>
          <p:nvSpPr>
            <p:cNvPr id="8" name="TextBox 7"/>
            <p:cNvSpPr txBox="1"/>
            <p:nvPr/>
          </p:nvSpPr>
          <p:spPr>
            <a:xfrm>
              <a:off x="1524000" y="1817132"/>
              <a:ext cx="624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Mixed Traffic with Transit Signal Priority and Queue </a:t>
              </a:r>
              <a:r>
                <a:rPr lang="en-US" b="1" u="sng" dirty="0" smtClean="0"/>
                <a:t>Jumps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05000" y="2286000"/>
              <a:ext cx="54864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6,100 - 6,500 </a:t>
              </a:r>
              <a:r>
                <a:rPr lang="en-US" dirty="0"/>
                <a:t>Boardings per Day</a:t>
              </a:r>
            </a:p>
            <a:p>
              <a:pPr algn="ctr"/>
              <a:r>
                <a:rPr lang="en-US" dirty="0"/>
                <a:t>Peak Hour Travel Times: </a:t>
              </a:r>
              <a:r>
                <a:rPr lang="en-US" b="1" dirty="0"/>
                <a:t>76-77 minutes </a:t>
              </a:r>
              <a:r>
                <a:rPr lang="en-US" b="1" dirty="0" smtClean="0"/>
                <a:t>end-to-end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05000" y="3276600"/>
            <a:ext cx="5486400" cy="1103531"/>
            <a:chOff x="1905000" y="3276600"/>
            <a:chExt cx="5486400" cy="1103531"/>
          </a:xfrm>
        </p:grpSpPr>
        <p:sp>
          <p:nvSpPr>
            <p:cNvPr id="11" name="TextBox 10"/>
            <p:cNvSpPr txBox="1"/>
            <p:nvPr/>
          </p:nvSpPr>
          <p:spPr>
            <a:xfrm>
              <a:off x="1905000" y="3276600"/>
              <a:ext cx="548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Free Flow (Bus on Shoulder or Exclusive lane</a:t>
              </a:r>
              <a:r>
                <a:rPr lang="en-US" b="1" u="sng" dirty="0" smtClean="0"/>
                <a:t>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05000" y="3733800"/>
              <a:ext cx="54864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8,600 – 8,700 </a:t>
              </a:r>
              <a:r>
                <a:rPr lang="en-US" dirty="0"/>
                <a:t>Boardings per Day</a:t>
              </a:r>
            </a:p>
            <a:p>
              <a:pPr algn="ctr"/>
              <a:r>
                <a:rPr lang="en-US" dirty="0"/>
                <a:t>Peak Hour Travel Times: </a:t>
              </a:r>
              <a:r>
                <a:rPr lang="en-US" b="1" dirty="0"/>
                <a:t>54 </a:t>
              </a:r>
              <a:r>
                <a:rPr lang="en-US" b="1" dirty="0" smtClean="0"/>
                <a:t>minutes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66800" y="4724400"/>
            <a:ext cx="7162800" cy="826532"/>
            <a:chOff x="1066800" y="4724400"/>
            <a:chExt cx="7162800" cy="826532"/>
          </a:xfrm>
        </p:grpSpPr>
        <p:sp>
          <p:nvSpPr>
            <p:cNvPr id="14" name="TextBox 13"/>
            <p:cNvSpPr txBox="1"/>
            <p:nvPr/>
          </p:nvSpPr>
          <p:spPr>
            <a:xfrm>
              <a:off x="1066800" y="4724400"/>
              <a:ext cx="716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Future Projected Automobile Travel Time on the Corridor End-to-End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5000" y="5181600"/>
              <a:ext cx="54864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84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73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44597"/>
            <a:ext cx="6477000" cy="423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2971800" y="1905000"/>
            <a:ext cx="304800" cy="182433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1371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 7 BRT Boarding Subsidy: $4.26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7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Planning and Environmental Linkages (PEL) Study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836863"/>
            <a:ext cx="85407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1524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3352800"/>
            <a:ext cx="2895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75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Street to US 287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99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Our Purpose and Need Statement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914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589463"/>
            <a:ext cx="85407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524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5105400"/>
            <a:ext cx="2895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75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Street to US 287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44625" y="17526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“The purpose of the proposed multimodal transportation improvements is to address safety for all users and move people efficiently through the corridor.”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508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Rural Character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514600"/>
            <a:ext cx="8490628" cy="32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6614" y="466634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Lower potential for land use change on this stretch of corridor</a:t>
            </a:r>
            <a:endParaRPr lang="en-US" sz="4000" dirty="0"/>
          </a:p>
        </p:txBody>
      </p:sp>
      <p:sp>
        <p:nvSpPr>
          <p:cNvPr id="4" name="Oval 3"/>
          <p:cNvSpPr/>
          <p:nvPr/>
        </p:nvSpPr>
        <p:spPr>
          <a:xfrm>
            <a:off x="152400" y="4063387"/>
            <a:ext cx="4572000" cy="2133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6139" y="2854702"/>
            <a:ext cx="36286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Little or no growth between 75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Street &amp; Dagny Way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643393" y="3100923"/>
            <a:ext cx="303881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Some moderate </a:t>
            </a:r>
            <a:r>
              <a:rPr lang="en-US" dirty="0"/>
              <a:t>g</a:t>
            </a:r>
            <a:r>
              <a:rPr lang="en-US" dirty="0" smtClean="0"/>
              <a:t>rowth between Dagny Way and US 287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72400" y="5130187"/>
            <a:ext cx="457200" cy="570581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62800" y="5130187"/>
            <a:ext cx="609600" cy="634388"/>
          </a:xfrm>
          <a:prstGeom prst="rect">
            <a:avLst/>
          </a:prstGeom>
          <a:solidFill>
            <a:schemeClr val="accent6">
              <a:lumMod val="7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2" grpId="1" animBg="1"/>
      <p:bldP spid="5" grpId="0" animBg="1"/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05"/>
            <a:ext cx="9144000" cy="601579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It’s a PRIMARY goal to maintain the rural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05"/>
            <a:ext cx="9144000" cy="601579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26720" y="4432663"/>
            <a:ext cx="6148251" cy="1994263"/>
          </a:xfrm>
          <a:custGeom>
            <a:avLst/>
            <a:gdLst>
              <a:gd name="connsiteX0" fmla="*/ 0 w 6148251"/>
              <a:gd name="connsiteY0" fmla="*/ 1994263 h 1994263"/>
              <a:gd name="connsiteX1" fmla="*/ 6148251 w 6148251"/>
              <a:gd name="connsiteY1" fmla="*/ 1976846 h 1994263"/>
              <a:gd name="connsiteX2" fmla="*/ 4180114 w 6148251"/>
              <a:gd name="connsiteY2" fmla="*/ 0 h 1994263"/>
              <a:gd name="connsiteX3" fmla="*/ 3988526 w 6148251"/>
              <a:gd name="connsiteY3" fmla="*/ 0 h 1994263"/>
              <a:gd name="connsiteX4" fmla="*/ 0 w 6148251"/>
              <a:gd name="connsiteY4" fmla="*/ 1994263 h 199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8251" h="1994263">
                <a:moveTo>
                  <a:pt x="0" y="1994263"/>
                </a:moveTo>
                <a:lnTo>
                  <a:pt x="6148251" y="1976846"/>
                </a:lnTo>
                <a:lnTo>
                  <a:pt x="4180114" y="0"/>
                </a:lnTo>
                <a:lnTo>
                  <a:pt x="3988526" y="0"/>
                </a:lnTo>
                <a:lnTo>
                  <a:pt x="0" y="199426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17863" y="4429125"/>
            <a:ext cx="1295400" cy="1987550"/>
          </a:xfrm>
          <a:custGeom>
            <a:avLst/>
            <a:gdLst>
              <a:gd name="connsiteX0" fmla="*/ 0 w 1295400"/>
              <a:gd name="connsiteY0" fmla="*/ 1987550 h 1987550"/>
              <a:gd name="connsiteX1" fmla="*/ 1295400 w 1295400"/>
              <a:gd name="connsiteY1" fmla="*/ 0 h 1987550"/>
              <a:gd name="connsiteX2" fmla="*/ 63500 w 1295400"/>
              <a:gd name="connsiteY2" fmla="*/ 1987550 h 1987550"/>
              <a:gd name="connsiteX3" fmla="*/ 0 w 1295400"/>
              <a:gd name="connsiteY3" fmla="*/ 19875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987550">
                <a:moveTo>
                  <a:pt x="0" y="1987550"/>
                </a:moveTo>
                <a:lnTo>
                  <a:pt x="1295400" y="0"/>
                </a:lnTo>
                <a:lnTo>
                  <a:pt x="63500" y="1987550"/>
                </a:lnTo>
                <a:lnTo>
                  <a:pt x="0" y="19875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344863" y="4435475"/>
            <a:ext cx="1162050" cy="1987550"/>
          </a:xfrm>
          <a:custGeom>
            <a:avLst/>
            <a:gdLst>
              <a:gd name="connsiteX0" fmla="*/ 0 w 1162050"/>
              <a:gd name="connsiteY0" fmla="*/ 1974850 h 1987550"/>
              <a:gd name="connsiteX1" fmla="*/ 1162050 w 1162050"/>
              <a:gd name="connsiteY1" fmla="*/ 0 h 1987550"/>
              <a:gd name="connsiteX2" fmla="*/ 57150 w 1162050"/>
              <a:gd name="connsiteY2" fmla="*/ 1987550 h 1987550"/>
              <a:gd name="connsiteX3" fmla="*/ 0 w 1162050"/>
              <a:gd name="connsiteY3" fmla="*/ 19748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1987550">
                <a:moveTo>
                  <a:pt x="0" y="1974850"/>
                </a:moveTo>
                <a:lnTo>
                  <a:pt x="1162050" y="0"/>
                </a:lnTo>
                <a:lnTo>
                  <a:pt x="57150" y="1987550"/>
                </a:lnTo>
                <a:lnTo>
                  <a:pt x="0" y="19748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84700" y="4432300"/>
            <a:ext cx="1339850" cy="1981200"/>
          </a:xfrm>
          <a:custGeom>
            <a:avLst/>
            <a:gdLst>
              <a:gd name="connsiteX0" fmla="*/ 1276350 w 1339850"/>
              <a:gd name="connsiteY0" fmla="*/ 1974850 h 1981200"/>
              <a:gd name="connsiteX1" fmla="*/ 0 w 1339850"/>
              <a:gd name="connsiteY1" fmla="*/ 0 h 1981200"/>
              <a:gd name="connsiteX2" fmla="*/ 1339850 w 1339850"/>
              <a:gd name="connsiteY2" fmla="*/ 1981200 h 1981200"/>
              <a:gd name="connsiteX3" fmla="*/ 1276350 w 1339850"/>
              <a:gd name="connsiteY3" fmla="*/ 197485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9850" h="1981200">
                <a:moveTo>
                  <a:pt x="1276350" y="1974850"/>
                </a:moveTo>
                <a:lnTo>
                  <a:pt x="0" y="0"/>
                </a:lnTo>
                <a:lnTo>
                  <a:pt x="1339850" y="1981200"/>
                </a:lnTo>
                <a:lnTo>
                  <a:pt x="1276350" y="1974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08050" y="4432300"/>
            <a:ext cx="3524250" cy="2006600"/>
          </a:xfrm>
          <a:custGeom>
            <a:avLst/>
            <a:gdLst>
              <a:gd name="connsiteX0" fmla="*/ 0 w 3524250"/>
              <a:gd name="connsiteY0" fmla="*/ 1987550 h 2006600"/>
              <a:gd name="connsiteX1" fmla="*/ 3524250 w 3524250"/>
              <a:gd name="connsiteY1" fmla="*/ 0 h 2006600"/>
              <a:gd name="connsiteX2" fmla="*/ 76200 w 3524250"/>
              <a:gd name="connsiteY2" fmla="*/ 2006600 h 2006600"/>
              <a:gd name="connsiteX3" fmla="*/ 0 w 3524250"/>
              <a:gd name="connsiteY3" fmla="*/ 19875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0" h="2006600">
                <a:moveTo>
                  <a:pt x="0" y="1987550"/>
                </a:moveTo>
                <a:lnTo>
                  <a:pt x="3524250" y="0"/>
                </a:lnTo>
                <a:lnTo>
                  <a:pt x="76200" y="2006600"/>
                </a:lnTo>
                <a:lnTo>
                  <a:pt x="0" y="1987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It’s a PRIMARY goal to maintain the rural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05"/>
            <a:ext cx="9144000" cy="601579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26720" y="4432663"/>
            <a:ext cx="6148251" cy="1994263"/>
          </a:xfrm>
          <a:custGeom>
            <a:avLst/>
            <a:gdLst>
              <a:gd name="connsiteX0" fmla="*/ 0 w 6148251"/>
              <a:gd name="connsiteY0" fmla="*/ 1994263 h 1994263"/>
              <a:gd name="connsiteX1" fmla="*/ 6148251 w 6148251"/>
              <a:gd name="connsiteY1" fmla="*/ 1976846 h 1994263"/>
              <a:gd name="connsiteX2" fmla="*/ 4180114 w 6148251"/>
              <a:gd name="connsiteY2" fmla="*/ 0 h 1994263"/>
              <a:gd name="connsiteX3" fmla="*/ 3988526 w 6148251"/>
              <a:gd name="connsiteY3" fmla="*/ 0 h 1994263"/>
              <a:gd name="connsiteX4" fmla="*/ 0 w 6148251"/>
              <a:gd name="connsiteY4" fmla="*/ 1994263 h 199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8251" h="1994263">
                <a:moveTo>
                  <a:pt x="0" y="1994263"/>
                </a:moveTo>
                <a:lnTo>
                  <a:pt x="6148251" y="1976846"/>
                </a:lnTo>
                <a:lnTo>
                  <a:pt x="4180114" y="0"/>
                </a:lnTo>
                <a:lnTo>
                  <a:pt x="3988526" y="0"/>
                </a:lnTo>
                <a:lnTo>
                  <a:pt x="0" y="199426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3981450" y="5276850"/>
            <a:ext cx="118745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17863" y="4429125"/>
            <a:ext cx="1295400" cy="1987550"/>
          </a:xfrm>
          <a:custGeom>
            <a:avLst/>
            <a:gdLst>
              <a:gd name="connsiteX0" fmla="*/ 0 w 1295400"/>
              <a:gd name="connsiteY0" fmla="*/ 1987550 h 1987550"/>
              <a:gd name="connsiteX1" fmla="*/ 1295400 w 1295400"/>
              <a:gd name="connsiteY1" fmla="*/ 0 h 1987550"/>
              <a:gd name="connsiteX2" fmla="*/ 63500 w 1295400"/>
              <a:gd name="connsiteY2" fmla="*/ 1987550 h 1987550"/>
              <a:gd name="connsiteX3" fmla="*/ 0 w 1295400"/>
              <a:gd name="connsiteY3" fmla="*/ 19875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987550">
                <a:moveTo>
                  <a:pt x="0" y="1987550"/>
                </a:moveTo>
                <a:lnTo>
                  <a:pt x="1295400" y="0"/>
                </a:lnTo>
                <a:lnTo>
                  <a:pt x="63500" y="1987550"/>
                </a:lnTo>
                <a:lnTo>
                  <a:pt x="0" y="19875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344863" y="4435475"/>
            <a:ext cx="1162050" cy="1987550"/>
          </a:xfrm>
          <a:custGeom>
            <a:avLst/>
            <a:gdLst>
              <a:gd name="connsiteX0" fmla="*/ 0 w 1162050"/>
              <a:gd name="connsiteY0" fmla="*/ 1974850 h 1987550"/>
              <a:gd name="connsiteX1" fmla="*/ 1162050 w 1162050"/>
              <a:gd name="connsiteY1" fmla="*/ 0 h 1987550"/>
              <a:gd name="connsiteX2" fmla="*/ 57150 w 1162050"/>
              <a:gd name="connsiteY2" fmla="*/ 1987550 h 1987550"/>
              <a:gd name="connsiteX3" fmla="*/ 0 w 1162050"/>
              <a:gd name="connsiteY3" fmla="*/ 19748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1987550">
                <a:moveTo>
                  <a:pt x="0" y="1974850"/>
                </a:moveTo>
                <a:lnTo>
                  <a:pt x="1162050" y="0"/>
                </a:lnTo>
                <a:lnTo>
                  <a:pt x="57150" y="1987550"/>
                </a:lnTo>
                <a:lnTo>
                  <a:pt x="0" y="19748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84700" y="4432300"/>
            <a:ext cx="1339850" cy="1981200"/>
          </a:xfrm>
          <a:custGeom>
            <a:avLst/>
            <a:gdLst>
              <a:gd name="connsiteX0" fmla="*/ 1276350 w 1339850"/>
              <a:gd name="connsiteY0" fmla="*/ 1974850 h 1981200"/>
              <a:gd name="connsiteX1" fmla="*/ 0 w 1339850"/>
              <a:gd name="connsiteY1" fmla="*/ 0 h 1981200"/>
              <a:gd name="connsiteX2" fmla="*/ 1339850 w 1339850"/>
              <a:gd name="connsiteY2" fmla="*/ 1981200 h 1981200"/>
              <a:gd name="connsiteX3" fmla="*/ 1276350 w 1339850"/>
              <a:gd name="connsiteY3" fmla="*/ 197485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9850" h="1981200">
                <a:moveTo>
                  <a:pt x="1276350" y="1974850"/>
                </a:moveTo>
                <a:lnTo>
                  <a:pt x="0" y="0"/>
                </a:lnTo>
                <a:lnTo>
                  <a:pt x="1339850" y="1981200"/>
                </a:lnTo>
                <a:lnTo>
                  <a:pt x="1276350" y="1974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08050" y="4432300"/>
            <a:ext cx="3524250" cy="2006600"/>
          </a:xfrm>
          <a:custGeom>
            <a:avLst/>
            <a:gdLst>
              <a:gd name="connsiteX0" fmla="*/ 0 w 3524250"/>
              <a:gd name="connsiteY0" fmla="*/ 1987550 h 2006600"/>
              <a:gd name="connsiteX1" fmla="*/ 3524250 w 3524250"/>
              <a:gd name="connsiteY1" fmla="*/ 0 h 2006600"/>
              <a:gd name="connsiteX2" fmla="*/ 76200 w 3524250"/>
              <a:gd name="connsiteY2" fmla="*/ 2006600 h 2006600"/>
              <a:gd name="connsiteX3" fmla="*/ 0 w 3524250"/>
              <a:gd name="connsiteY3" fmla="*/ 19875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0" h="2006600">
                <a:moveTo>
                  <a:pt x="0" y="1987550"/>
                </a:moveTo>
                <a:lnTo>
                  <a:pt x="3524250" y="0"/>
                </a:lnTo>
                <a:lnTo>
                  <a:pt x="76200" y="2006600"/>
                </a:lnTo>
                <a:lnTo>
                  <a:pt x="0" y="1987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>
            <a:off x="2787649" y="5289550"/>
            <a:ext cx="1108075" cy="13335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5210175" y="5280422"/>
            <a:ext cx="29210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>
            <a:off x="2495549" y="5283200"/>
            <a:ext cx="29210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62449" y="5315466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1974" y="5321300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85105" y="5322332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193" y="5308600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It’s a PRIMARY goal to maintain the rural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SH 7 BRT Study Builds on Recent Efforts</a:t>
            </a:r>
            <a:br>
              <a:rPr lang="en-US" sz="3200" dirty="0" smtClean="0"/>
            </a:b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05200" y="2895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324433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805"/>
            <a:ext cx="9144000" cy="305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" y="2460774"/>
            <a:ext cx="1028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Boulder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26400" y="2373868"/>
            <a:ext cx="1117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Brighton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2286408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2286408"/>
            <a:ext cx="0" cy="3487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2614067"/>
            <a:ext cx="2286000" cy="210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1200" y="2635141"/>
            <a:ext cx="304800" cy="3370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0" y="2972208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H 7 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2208"/>
            <a:ext cx="3075201" cy="39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352800" y="2286408"/>
            <a:ext cx="5638800" cy="837792"/>
            <a:chOff x="3352800" y="2286408"/>
            <a:chExt cx="5638800" cy="837792"/>
          </a:xfrm>
        </p:grpSpPr>
        <p:grpSp>
          <p:nvGrpSpPr>
            <p:cNvPr id="29" name="Group 28"/>
            <p:cNvGrpSpPr/>
            <p:nvPr/>
          </p:nvGrpSpPr>
          <p:grpSpPr>
            <a:xfrm>
              <a:off x="3352800" y="2286408"/>
              <a:ext cx="5638800" cy="837792"/>
              <a:chOff x="3352800" y="2286408"/>
              <a:chExt cx="5638800" cy="837792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3352800" y="2286408"/>
                <a:ext cx="332001" cy="456792"/>
              </a:xfrm>
              <a:prstGeom prst="roundRect">
                <a:avLst/>
              </a:prstGeom>
              <a:solidFill>
                <a:srgbClr val="FFFF00">
                  <a:alpha val="44000"/>
                </a:srgbClr>
              </a:solidFill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581401" y="2514804"/>
                <a:ext cx="1981200" cy="228396"/>
              </a:xfrm>
              <a:prstGeom prst="roundRect">
                <a:avLst/>
              </a:prstGeom>
              <a:solidFill>
                <a:srgbClr val="FFFF0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5791200" y="2819400"/>
                <a:ext cx="3200400" cy="304800"/>
              </a:xfrm>
              <a:prstGeom prst="roundRect">
                <a:avLst/>
              </a:prstGeom>
              <a:solidFill>
                <a:srgbClr val="FFFF0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5486400" y="2499360"/>
              <a:ext cx="701039" cy="327660"/>
            </a:xfrm>
            <a:custGeom>
              <a:avLst/>
              <a:gdLst>
                <a:gd name="connsiteX0" fmla="*/ 0 w 617220"/>
                <a:gd name="connsiteY0" fmla="*/ 15240 h 327660"/>
                <a:gd name="connsiteX1" fmla="*/ 320040 w 617220"/>
                <a:gd name="connsiteY1" fmla="*/ 0 h 327660"/>
                <a:gd name="connsiteX2" fmla="*/ 617220 w 617220"/>
                <a:gd name="connsiteY2" fmla="*/ 312420 h 327660"/>
                <a:gd name="connsiteX3" fmla="*/ 236220 w 617220"/>
                <a:gd name="connsiteY3" fmla="*/ 327660 h 327660"/>
                <a:gd name="connsiteX4" fmla="*/ 15240 w 617220"/>
                <a:gd name="connsiteY4" fmla="*/ 220980 h 327660"/>
                <a:gd name="connsiteX5" fmla="*/ 0 w 617220"/>
                <a:gd name="connsiteY5" fmla="*/ 1524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220" h="327660">
                  <a:moveTo>
                    <a:pt x="0" y="15240"/>
                  </a:moveTo>
                  <a:lnTo>
                    <a:pt x="320040" y="0"/>
                  </a:lnTo>
                  <a:lnTo>
                    <a:pt x="617220" y="312420"/>
                  </a:lnTo>
                  <a:lnTo>
                    <a:pt x="236220" y="327660"/>
                  </a:lnTo>
                  <a:lnTo>
                    <a:pt x="15240" y="22098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FFFF0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419600" y="4564380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CDOT SH 7 Planning and Environmental Linkages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Conducted transportation needs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Identified existing and future corridor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Collaboratively identified transportation enhancements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05"/>
            <a:ext cx="9144000" cy="6015790"/>
          </a:xfrm>
          <a:prstGeom prst="rect">
            <a:avLst/>
          </a:prstGeom>
        </p:spPr>
      </p:pic>
      <p:sp>
        <p:nvSpPr>
          <p:cNvPr id="52" name="Freeform 51"/>
          <p:cNvSpPr/>
          <p:nvPr/>
        </p:nvSpPr>
        <p:spPr>
          <a:xfrm>
            <a:off x="2930" y="4429125"/>
            <a:ext cx="4326183" cy="1557338"/>
          </a:xfrm>
          <a:custGeom>
            <a:avLst/>
            <a:gdLst>
              <a:gd name="connsiteX0" fmla="*/ 1833 w 4326183"/>
              <a:gd name="connsiteY0" fmla="*/ 1162050 h 1557338"/>
              <a:gd name="connsiteX1" fmla="*/ 4326183 w 4326183"/>
              <a:gd name="connsiteY1" fmla="*/ 0 h 1557338"/>
              <a:gd name="connsiteX2" fmla="*/ 1833 w 4326183"/>
              <a:gd name="connsiteY2" fmla="*/ 1557338 h 1557338"/>
              <a:gd name="connsiteX3" fmla="*/ 1833 w 4326183"/>
              <a:gd name="connsiteY3" fmla="*/ 1162050 h 155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6183" h="1557338">
                <a:moveTo>
                  <a:pt x="1833" y="1162050"/>
                </a:moveTo>
                <a:lnTo>
                  <a:pt x="4326183" y="0"/>
                </a:lnTo>
                <a:lnTo>
                  <a:pt x="1833" y="1557338"/>
                </a:lnTo>
                <a:cubicBezTo>
                  <a:pt x="245" y="1427163"/>
                  <a:pt x="-1342" y="1296988"/>
                  <a:pt x="1833" y="11620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0" y="4431506"/>
            <a:ext cx="4419600" cy="1916907"/>
          </a:xfrm>
          <a:custGeom>
            <a:avLst/>
            <a:gdLst>
              <a:gd name="connsiteX0" fmla="*/ 4329113 w 4419600"/>
              <a:gd name="connsiteY0" fmla="*/ 0 h 1916907"/>
              <a:gd name="connsiteX1" fmla="*/ 0 w 4419600"/>
              <a:gd name="connsiteY1" fmla="*/ 1316832 h 1916907"/>
              <a:gd name="connsiteX2" fmla="*/ 7144 w 4419600"/>
              <a:gd name="connsiteY2" fmla="*/ 1916907 h 1916907"/>
              <a:gd name="connsiteX3" fmla="*/ 626269 w 4419600"/>
              <a:gd name="connsiteY3" fmla="*/ 1907382 h 1916907"/>
              <a:gd name="connsiteX4" fmla="*/ 4419600 w 4419600"/>
              <a:gd name="connsiteY4" fmla="*/ 0 h 1916907"/>
              <a:gd name="connsiteX5" fmla="*/ 4329113 w 4419600"/>
              <a:gd name="connsiteY5" fmla="*/ 0 h 191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9600" h="1916907">
                <a:moveTo>
                  <a:pt x="4329113" y="0"/>
                </a:moveTo>
                <a:lnTo>
                  <a:pt x="0" y="1316832"/>
                </a:lnTo>
                <a:cubicBezTo>
                  <a:pt x="2381" y="1516857"/>
                  <a:pt x="4763" y="1716882"/>
                  <a:pt x="7144" y="1916907"/>
                </a:cubicBezTo>
                <a:lnTo>
                  <a:pt x="626269" y="1907382"/>
                </a:lnTo>
                <a:lnTo>
                  <a:pt x="4419600" y="0"/>
                </a:lnTo>
                <a:lnTo>
                  <a:pt x="4329113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600575" y="4429125"/>
            <a:ext cx="4498975" cy="2006600"/>
          </a:xfrm>
          <a:custGeom>
            <a:avLst/>
            <a:gdLst>
              <a:gd name="connsiteX0" fmla="*/ 88900 w 4498975"/>
              <a:gd name="connsiteY0" fmla="*/ 0 h 2006600"/>
              <a:gd name="connsiteX1" fmla="*/ 4498975 w 4498975"/>
              <a:gd name="connsiteY1" fmla="*/ 2006600 h 2006600"/>
              <a:gd name="connsiteX2" fmla="*/ 1790700 w 4498975"/>
              <a:gd name="connsiteY2" fmla="*/ 2000250 h 2006600"/>
              <a:gd name="connsiteX3" fmla="*/ 0 w 4498975"/>
              <a:gd name="connsiteY3" fmla="*/ 6350 h 2006600"/>
              <a:gd name="connsiteX4" fmla="*/ 88900 w 4498975"/>
              <a:gd name="connsiteY4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975" h="2006600">
                <a:moveTo>
                  <a:pt x="88900" y="0"/>
                </a:moveTo>
                <a:lnTo>
                  <a:pt x="4498975" y="2006600"/>
                </a:lnTo>
                <a:lnTo>
                  <a:pt x="1790700" y="2000250"/>
                </a:lnTo>
                <a:lnTo>
                  <a:pt x="0" y="6350"/>
                </a:lnTo>
                <a:lnTo>
                  <a:pt x="8890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26720" y="4432663"/>
            <a:ext cx="6148251" cy="1994263"/>
          </a:xfrm>
          <a:custGeom>
            <a:avLst/>
            <a:gdLst>
              <a:gd name="connsiteX0" fmla="*/ 0 w 6148251"/>
              <a:gd name="connsiteY0" fmla="*/ 1994263 h 1994263"/>
              <a:gd name="connsiteX1" fmla="*/ 6148251 w 6148251"/>
              <a:gd name="connsiteY1" fmla="*/ 1976846 h 1994263"/>
              <a:gd name="connsiteX2" fmla="*/ 4180114 w 6148251"/>
              <a:gd name="connsiteY2" fmla="*/ 0 h 1994263"/>
              <a:gd name="connsiteX3" fmla="*/ 3988526 w 6148251"/>
              <a:gd name="connsiteY3" fmla="*/ 0 h 1994263"/>
              <a:gd name="connsiteX4" fmla="*/ 0 w 6148251"/>
              <a:gd name="connsiteY4" fmla="*/ 1994263 h 199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8251" h="1994263">
                <a:moveTo>
                  <a:pt x="0" y="1994263"/>
                </a:moveTo>
                <a:lnTo>
                  <a:pt x="6148251" y="1976846"/>
                </a:lnTo>
                <a:lnTo>
                  <a:pt x="4180114" y="0"/>
                </a:lnTo>
                <a:lnTo>
                  <a:pt x="3988526" y="0"/>
                </a:lnTo>
                <a:lnTo>
                  <a:pt x="0" y="199426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3981450" y="5276850"/>
            <a:ext cx="118745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17863" y="4429125"/>
            <a:ext cx="1295400" cy="1987550"/>
          </a:xfrm>
          <a:custGeom>
            <a:avLst/>
            <a:gdLst>
              <a:gd name="connsiteX0" fmla="*/ 0 w 1295400"/>
              <a:gd name="connsiteY0" fmla="*/ 1987550 h 1987550"/>
              <a:gd name="connsiteX1" fmla="*/ 1295400 w 1295400"/>
              <a:gd name="connsiteY1" fmla="*/ 0 h 1987550"/>
              <a:gd name="connsiteX2" fmla="*/ 63500 w 1295400"/>
              <a:gd name="connsiteY2" fmla="*/ 1987550 h 1987550"/>
              <a:gd name="connsiteX3" fmla="*/ 0 w 1295400"/>
              <a:gd name="connsiteY3" fmla="*/ 19875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987550">
                <a:moveTo>
                  <a:pt x="0" y="1987550"/>
                </a:moveTo>
                <a:lnTo>
                  <a:pt x="1295400" y="0"/>
                </a:lnTo>
                <a:lnTo>
                  <a:pt x="63500" y="1987550"/>
                </a:lnTo>
                <a:lnTo>
                  <a:pt x="0" y="19875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344863" y="4435475"/>
            <a:ext cx="1162050" cy="1987550"/>
          </a:xfrm>
          <a:custGeom>
            <a:avLst/>
            <a:gdLst>
              <a:gd name="connsiteX0" fmla="*/ 0 w 1162050"/>
              <a:gd name="connsiteY0" fmla="*/ 1974850 h 1987550"/>
              <a:gd name="connsiteX1" fmla="*/ 1162050 w 1162050"/>
              <a:gd name="connsiteY1" fmla="*/ 0 h 1987550"/>
              <a:gd name="connsiteX2" fmla="*/ 57150 w 1162050"/>
              <a:gd name="connsiteY2" fmla="*/ 1987550 h 1987550"/>
              <a:gd name="connsiteX3" fmla="*/ 0 w 1162050"/>
              <a:gd name="connsiteY3" fmla="*/ 19748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1987550">
                <a:moveTo>
                  <a:pt x="0" y="1974850"/>
                </a:moveTo>
                <a:lnTo>
                  <a:pt x="1162050" y="0"/>
                </a:lnTo>
                <a:lnTo>
                  <a:pt x="57150" y="1987550"/>
                </a:lnTo>
                <a:lnTo>
                  <a:pt x="0" y="19748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84700" y="4432300"/>
            <a:ext cx="1339850" cy="1981200"/>
          </a:xfrm>
          <a:custGeom>
            <a:avLst/>
            <a:gdLst>
              <a:gd name="connsiteX0" fmla="*/ 1276350 w 1339850"/>
              <a:gd name="connsiteY0" fmla="*/ 1974850 h 1981200"/>
              <a:gd name="connsiteX1" fmla="*/ 0 w 1339850"/>
              <a:gd name="connsiteY1" fmla="*/ 0 h 1981200"/>
              <a:gd name="connsiteX2" fmla="*/ 1339850 w 1339850"/>
              <a:gd name="connsiteY2" fmla="*/ 1981200 h 1981200"/>
              <a:gd name="connsiteX3" fmla="*/ 1276350 w 1339850"/>
              <a:gd name="connsiteY3" fmla="*/ 197485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9850" h="1981200">
                <a:moveTo>
                  <a:pt x="1276350" y="1974850"/>
                </a:moveTo>
                <a:lnTo>
                  <a:pt x="0" y="0"/>
                </a:lnTo>
                <a:lnTo>
                  <a:pt x="1339850" y="1981200"/>
                </a:lnTo>
                <a:lnTo>
                  <a:pt x="1276350" y="1974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08050" y="4432300"/>
            <a:ext cx="3524250" cy="2006600"/>
          </a:xfrm>
          <a:custGeom>
            <a:avLst/>
            <a:gdLst>
              <a:gd name="connsiteX0" fmla="*/ 0 w 3524250"/>
              <a:gd name="connsiteY0" fmla="*/ 1987550 h 2006600"/>
              <a:gd name="connsiteX1" fmla="*/ 3524250 w 3524250"/>
              <a:gd name="connsiteY1" fmla="*/ 0 h 2006600"/>
              <a:gd name="connsiteX2" fmla="*/ 76200 w 3524250"/>
              <a:gd name="connsiteY2" fmla="*/ 2006600 h 2006600"/>
              <a:gd name="connsiteX3" fmla="*/ 0 w 3524250"/>
              <a:gd name="connsiteY3" fmla="*/ 19875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0" h="2006600">
                <a:moveTo>
                  <a:pt x="0" y="1987550"/>
                </a:moveTo>
                <a:lnTo>
                  <a:pt x="3524250" y="0"/>
                </a:lnTo>
                <a:lnTo>
                  <a:pt x="76200" y="2006600"/>
                </a:lnTo>
                <a:lnTo>
                  <a:pt x="0" y="1987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>
            <a:off x="2787649" y="5289550"/>
            <a:ext cx="1108075" cy="13335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62449" y="5315466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1974" y="5321300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409" y="5419169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3248" y="5335032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48814" y="5360948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0" y="6188075"/>
            <a:ext cx="908050" cy="247650"/>
          </a:xfrm>
          <a:custGeom>
            <a:avLst/>
            <a:gdLst>
              <a:gd name="connsiteX0" fmla="*/ 0 w 908050"/>
              <a:gd name="connsiteY0" fmla="*/ 76200 h 247650"/>
              <a:gd name="connsiteX1" fmla="*/ 6350 w 908050"/>
              <a:gd name="connsiteY1" fmla="*/ 247650 h 247650"/>
              <a:gd name="connsiteX2" fmla="*/ 908050 w 908050"/>
              <a:gd name="connsiteY2" fmla="*/ 225425 h 247650"/>
              <a:gd name="connsiteX3" fmla="*/ 898525 w 908050"/>
              <a:gd name="connsiteY3" fmla="*/ 0 h 247650"/>
              <a:gd name="connsiteX4" fmla="*/ 0 w 908050"/>
              <a:gd name="connsiteY4" fmla="*/ 7620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50" h="247650">
                <a:moveTo>
                  <a:pt x="0" y="76200"/>
                </a:moveTo>
                <a:lnTo>
                  <a:pt x="6350" y="247650"/>
                </a:lnTo>
                <a:lnTo>
                  <a:pt x="908050" y="225425"/>
                </a:lnTo>
                <a:lnTo>
                  <a:pt x="898525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695825" y="4438650"/>
            <a:ext cx="3676650" cy="2000250"/>
          </a:xfrm>
          <a:custGeom>
            <a:avLst/>
            <a:gdLst>
              <a:gd name="connsiteX0" fmla="*/ 3676650 w 3676650"/>
              <a:gd name="connsiteY0" fmla="*/ 2000250 h 2000250"/>
              <a:gd name="connsiteX1" fmla="*/ 0 w 3676650"/>
              <a:gd name="connsiteY1" fmla="*/ 0 h 2000250"/>
              <a:gd name="connsiteX2" fmla="*/ 3581400 w 3676650"/>
              <a:gd name="connsiteY2" fmla="*/ 1995488 h 2000250"/>
              <a:gd name="connsiteX3" fmla="*/ 3676650 w 3676650"/>
              <a:gd name="connsiteY3" fmla="*/ 200025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650" h="2000250">
                <a:moveTo>
                  <a:pt x="3676650" y="2000250"/>
                </a:moveTo>
                <a:lnTo>
                  <a:pt x="0" y="0"/>
                </a:lnTo>
                <a:lnTo>
                  <a:pt x="3581400" y="1995488"/>
                </a:lnTo>
                <a:lnTo>
                  <a:pt x="3676650" y="2000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0" y="4429126"/>
            <a:ext cx="4343400" cy="1504950"/>
          </a:xfrm>
          <a:custGeom>
            <a:avLst/>
            <a:gdLst>
              <a:gd name="connsiteX0" fmla="*/ 0 w 4343400"/>
              <a:gd name="connsiteY0" fmla="*/ 1457325 h 1509713"/>
              <a:gd name="connsiteX1" fmla="*/ 4343400 w 4343400"/>
              <a:gd name="connsiteY1" fmla="*/ 0 h 1509713"/>
              <a:gd name="connsiteX2" fmla="*/ 0 w 4343400"/>
              <a:gd name="connsiteY2" fmla="*/ 1509713 h 1509713"/>
              <a:gd name="connsiteX3" fmla="*/ 0 w 4343400"/>
              <a:gd name="connsiteY3" fmla="*/ 1457325 h 150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1509713">
                <a:moveTo>
                  <a:pt x="0" y="1457325"/>
                </a:moveTo>
                <a:lnTo>
                  <a:pt x="4343400" y="0"/>
                </a:lnTo>
                <a:lnTo>
                  <a:pt x="0" y="1509713"/>
                </a:lnTo>
                <a:lnTo>
                  <a:pt x="0" y="1457325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-Right Arrow 18"/>
          <p:cNvSpPr/>
          <p:nvPr/>
        </p:nvSpPr>
        <p:spPr>
          <a:xfrm>
            <a:off x="1596390" y="5284470"/>
            <a:ext cx="118745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5193030" y="5269230"/>
            <a:ext cx="118745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eft-Right Arrow 52"/>
          <p:cNvSpPr/>
          <p:nvPr/>
        </p:nvSpPr>
        <p:spPr>
          <a:xfrm>
            <a:off x="885825" y="5292725"/>
            <a:ext cx="710565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9144000" y="624078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705350" y="4438650"/>
            <a:ext cx="4438650" cy="1993900"/>
          </a:xfrm>
          <a:custGeom>
            <a:avLst/>
            <a:gdLst>
              <a:gd name="connsiteX0" fmla="*/ 4419600 w 4438650"/>
              <a:gd name="connsiteY0" fmla="*/ 1739900 h 1993900"/>
              <a:gd name="connsiteX1" fmla="*/ 0 w 4438650"/>
              <a:gd name="connsiteY1" fmla="*/ 0 h 1993900"/>
              <a:gd name="connsiteX2" fmla="*/ 4044950 w 4438650"/>
              <a:gd name="connsiteY2" fmla="*/ 1993900 h 1993900"/>
              <a:gd name="connsiteX3" fmla="*/ 4438650 w 4438650"/>
              <a:gd name="connsiteY3" fmla="*/ 1987550 h 1993900"/>
              <a:gd name="connsiteX4" fmla="*/ 4419600 w 4438650"/>
              <a:gd name="connsiteY4" fmla="*/ 1739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8650" h="1993900">
                <a:moveTo>
                  <a:pt x="4419600" y="1739900"/>
                </a:moveTo>
                <a:lnTo>
                  <a:pt x="0" y="0"/>
                </a:lnTo>
                <a:lnTo>
                  <a:pt x="4044950" y="1993900"/>
                </a:lnTo>
                <a:lnTo>
                  <a:pt x="4438650" y="1987550"/>
                </a:lnTo>
                <a:lnTo>
                  <a:pt x="4419600" y="17399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-Right Arrow 53"/>
          <p:cNvSpPr/>
          <p:nvPr/>
        </p:nvSpPr>
        <p:spPr>
          <a:xfrm>
            <a:off x="6377305" y="5269230"/>
            <a:ext cx="710565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75755" y="5324991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It’s a PRIMARY goal to maintain the rural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05"/>
            <a:ext cx="9144000" cy="601579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733925" y="4419600"/>
            <a:ext cx="4410075" cy="2009775"/>
          </a:xfrm>
          <a:custGeom>
            <a:avLst/>
            <a:gdLst>
              <a:gd name="connsiteX0" fmla="*/ 4391025 w 4410075"/>
              <a:gd name="connsiteY0" fmla="*/ 1876425 h 2009775"/>
              <a:gd name="connsiteX1" fmla="*/ 4400550 w 4410075"/>
              <a:gd name="connsiteY1" fmla="*/ 819150 h 2009775"/>
              <a:gd name="connsiteX2" fmla="*/ 28575 w 4410075"/>
              <a:gd name="connsiteY2" fmla="*/ 0 h 2009775"/>
              <a:gd name="connsiteX3" fmla="*/ 0 w 4410075"/>
              <a:gd name="connsiteY3" fmla="*/ 9525 h 2009775"/>
              <a:gd name="connsiteX4" fmla="*/ 4400550 w 4410075"/>
              <a:gd name="connsiteY4" fmla="*/ 2000250 h 2009775"/>
              <a:gd name="connsiteX5" fmla="*/ 4410075 w 4410075"/>
              <a:gd name="connsiteY5" fmla="*/ 2009775 h 2009775"/>
              <a:gd name="connsiteX6" fmla="*/ 4400550 w 4410075"/>
              <a:gd name="connsiteY6" fmla="*/ 1981200 h 200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0075" h="2009775">
                <a:moveTo>
                  <a:pt x="4391025" y="1876425"/>
                </a:moveTo>
                <a:lnTo>
                  <a:pt x="4400550" y="819150"/>
                </a:lnTo>
                <a:lnTo>
                  <a:pt x="28575" y="0"/>
                </a:lnTo>
                <a:lnTo>
                  <a:pt x="0" y="9525"/>
                </a:lnTo>
                <a:lnTo>
                  <a:pt x="4400550" y="2000250"/>
                </a:lnTo>
                <a:lnTo>
                  <a:pt x="4410075" y="2009775"/>
                </a:lnTo>
                <a:lnTo>
                  <a:pt x="4400550" y="1981200"/>
                </a:lnTo>
              </a:path>
            </a:pathLst>
          </a:cu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-4763" y="4424363"/>
            <a:ext cx="4329113" cy="1385887"/>
          </a:xfrm>
          <a:custGeom>
            <a:avLst/>
            <a:gdLst>
              <a:gd name="connsiteX0" fmla="*/ 9526 w 4329113"/>
              <a:gd name="connsiteY0" fmla="*/ 1162050 h 1385887"/>
              <a:gd name="connsiteX1" fmla="*/ 0 w 4329113"/>
              <a:gd name="connsiteY1" fmla="*/ 238125 h 1385887"/>
              <a:gd name="connsiteX2" fmla="*/ 4271963 w 4329113"/>
              <a:gd name="connsiteY2" fmla="*/ 0 h 1385887"/>
              <a:gd name="connsiteX3" fmla="*/ 4329113 w 4329113"/>
              <a:gd name="connsiteY3" fmla="*/ 14287 h 1385887"/>
              <a:gd name="connsiteX4" fmla="*/ 0 w 4329113"/>
              <a:gd name="connsiteY4" fmla="*/ 1385887 h 1385887"/>
              <a:gd name="connsiteX5" fmla="*/ 9526 w 4329113"/>
              <a:gd name="connsiteY5" fmla="*/ 1162050 h 138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9113" h="1385887">
                <a:moveTo>
                  <a:pt x="9526" y="1162050"/>
                </a:moveTo>
                <a:cubicBezTo>
                  <a:pt x="6351" y="854075"/>
                  <a:pt x="3175" y="546100"/>
                  <a:pt x="0" y="238125"/>
                </a:cubicBezTo>
                <a:lnTo>
                  <a:pt x="4271963" y="0"/>
                </a:lnTo>
                <a:lnTo>
                  <a:pt x="4329113" y="14287"/>
                </a:lnTo>
                <a:lnTo>
                  <a:pt x="0" y="1385887"/>
                </a:lnTo>
                <a:lnTo>
                  <a:pt x="9526" y="1162050"/>
                </a:lnTo>
                <a:close/>
              </a:path>
            </a:pathLst>
          </a:cu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930" y="4429125"/>
            <a:ext cx="4326183" cy="1557338"/>
          </a:xfrm>
          <a:custGeom>
            <a:avLst/>
            <a:gdLst>
              <a:gd name="connsiteX0" fmla="*/ 1833 w 4326183"/>
              <a:gd name="connsiteY0" fmla="*/ 1162050 h 1557338"/>
              <a:gd name="connsiteX1" fmla="*/ 4326183 w 4326183"/>
              <a:gd name="connsiteY1" fmla="*/ 0 h 1557338"/>
              <a:gd name="connsiteX2" fmla="*/ 1833 w 4326183"/>
              <a:gd name="connsiteY2" fmla="*/ 1557338 h 1557338"/>
              <a:gd name="connsiteX3" fmla="*/ 1833 w 4326183"/>
              <a:gd name="connsiteY3" fmla="*/ 1162050 h 155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6183" h="1557338">
                <a:moveTo>
                  <a:pt x="1833" y="1162050"/>
                </a:moveTo>
                <a:lnTo>
                  <a:pt x="4326183" y="0"/>
                </a:lnTo>
                <a:lnTo>
                  <a:pt x="1833" y="1557338"/>
                </a:lnTo>
                <a:cubicBezTo>
                  <a:pt x="245" y="1427163"/>
                  <a:pt x="-1342" y="1296988"/>
                  <a:pt x="1833" y="11620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0" y="4431506"/>
            <a:ext cx="4419600" cy="1916907"/>
          </a:xfrm>
          <a:custGeom>
            <a:avLst/>
            <a:gdLst>
              <a:gd name="connsiteX0" fmla="*/ 4329113 w 4419600"/>
              <a:gd name="connsiteY0" fmla="*/ 0 h 1916907"/>
              <a:gd name="connsiteX1" fmla="*/ 0 w 4419600"/>
              <a:gd name="connsiteY1" fmla="*/ 1316832 h 1916907"/>
              <a:gd name="connsiteX2" fmla="*/ 7144 w 4419600"/>
              <a:gd name="connsiteY2" fmla="*/ 1916907 h 1916907"/>
              <a:gd name="connsiteX3" fmla="*/ 626269 w 4419600"/>
              <a:gd name="connsiteY3" fmla="*/ 1907382 h 1916907"/>
              <a:gd name="connsiteX4" fmla="*/ 4419600 w 4419600"/>
              <a:gd name="connsiteY4" fmla="*/ 0 h 1916907"/>
              <a:gd name="connsiteX5" fmla="*/ 4329113 w 4419600"/>
              <a:gd name="connsiteY5" fmla="*/ 0 h 191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9600" h="1916907">
                <a:moveTo>
                  <a:pt x="4329113" y="0"/>
                </a:moveTo>
                <a:lnTo>
                  <a:pt x="0" y="1316832"/>
                </a:lnTo>
                <a:cubicBezTo>
                  <a:pt x="2381" y="1516857"/>
                  <a:pt x="4763" y="1716882"/>
                  <a:pt x="7144" y="1916907"/>
                </a:cubicBezTo>
                <a:lnTo>
                  <a:pt x="626269" y="1907382"/>
                </a:lnTo>
                <a:lnTo>
                  <a:pt x="4419600" y="0"/>
                </a:lnTo>
                <a:lnTo>
                  <a:pt x="4329113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600575" y="4429125"/>
            <a:ext cx="4498975" cy="2006600"/>
          </a:xfrm>
          <a:custGeom>
            <a:avLst/>
            <a:gdLst>
              <a:gd name="connsiteX0" fmla="*/ 88900 w 4498975"/>
              <a:gd name="connsiteY0" fmla="*/ 0 h 2006600"/>
              <a:gd name="connsiteX1" fmla="*/ 4498975 w 4498975"/>
              <a:gd name="connsiteY1" fmla="*/ 2006600 h 2006600"/>
              <a:gd name="connsiteX2" fmla="*/ 1790700 w 4498975"/>
              <a:gd name="connsiteY2" fmla="*/ 2000250 h 2006600"/>
              <a:gd name="connsiteX3" fmla="*/ 0 w 4498975"/>
              <a:gd name="connsiteY3" fmla="*/ 6350 h 2006600"/>
              <a:gd name="connsiteX4" fmla="*/ 88900 w 4498975"/>
              <a:gd name="connsiteY4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975" h="2006600">
                <a:moveTo>
                  <a:pt x="88900" y="0"/>
                </a:moveTo>
                <a:lnTo>
                  <a:pt x="4498975" y="2006600"/>
                </a:lnTo>
                <a:lnTo>
                  <a:pt x="1790700" y="2000250"/>
                </a:lnTo>
                <a:lnTo>
                  <a:pt x="0" y="6350"/>
                </a:lnTo>
                <a:lnTo>
                  <a:pt x="8890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26720" y="4432663"/>
            <a:ext cx="6148251" cy="1994263"/>
          </a:xfrm>
          <a:custGeom>
            <a:avLst/>
            <a:gdLst>
              <a:gd name="connsiteX0" fmla="*/ 0 w 6148251"/>
              <a:gd name="connsiteY0" fmla="*/ 1994263 h 1994263"/>
              <a:gd name="connsiteX1" fmla="*/ 6148251 w 6148251"/>
              <a:gd name="connsiteY1" fmla="*/ 1976846 h 1994263"/>
              <a:gd name="connsiteX2" fmla="*/ 4180114 w 6148251"/>
              <a:gd name="connsiteY2" fmla="*/ 0 h 1994263"/>
              <a:gd name="connsiteX3" fmla="*/ 3988526 w 6148251"/>
              <a:gd name="connsiteY3" fmla="*/ 0 h 1994263"/>
              <a:gd name="connsiteX4" fmla="*/ 0 w 6148251"/>
              <a:gd name="connsiteY4" fmla="*/ 1994263 h 199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8251" h="1994263">
                <a:moveTo>
                  <a:pt x="0" y="1994263"/>
                </a:moveTo>
                <a:lnTo>
                  <a:pt x="6148251" y="1976846"/>
                </a:lnTo>
                <a:lnTo>
                  <a:pt x="4180114" y="0"/>
                </a:lnTo>
                <a:lnTo>
                  <a:pt x="3988526" y="0"/>
                </a:lnTo>
                <a:lnTo>
                  <a:pt x="0" y="199426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3981450" y="5276850"/>
            <a:ext cx="118745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17863" y="4429125"/>
            <a:ext cx="1295400" cy="1987550"/>
          </a:xfrm>
          <a:custGeom>
            <a:avLst/>
            <a:gdLst>
              <a:gd name="connsiteX0" fmla="*/ 0 w 1295400"/>
              <a:gd name="connsiteY0" fmla="*/ 1987550 h 1987550"/>
              <a:gd name="connsiteX1" fmla="*/ 1295400 w 1295400"/>
              <a:gd name="connsiteY1" fmla="*/ 0 h 1987550"/>
              <a:gd name="connsiteX2" fmla="*/ 63500 w 1295400"/>
              <a:gd name="connsiteY2" fmla="*/ 1987550 h 1987550"/>
              <a:gd name="connsiteX3" fmla="*/ 0 w 1295400"/>
              <a:gd name="connsiteY3" fmla="*/ 19875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987550">
                <a:moveTo>
                  <a:pt x="0" y="1987550"/>
                </a:moveTo>
                <a:lnTo>
                  <a:pt x="1295400" y="0"/>
                </a:lnTo>
                <a:lnTo>
                  <a:pt x="63500" y="1987550"/>
                </a:lnTo>
                <a:lnTo>
                  <a:pt x="0" y="19875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344863" y="4435475"/>
            <a:ext cx="1162050" cy="1987550"/>
          </a:xfrm>
          <a:custGeom>
            <a:avLst/>
            <a:gdLst>
              <a:gd name="connsiteX0" fmla="*/ 0 w 1162050"/>
              <a:gd name="connsiteY0" fmla="*/ 1974850 h 1987550"/>
              <a:gd name="connsiteX1" fmla="*/ 1162050 w 1162050"/>
              <a:gd name="connsiteY1" fmla="*/ 0 h 1987550"/>
              <a:gd name="connsiteX2" fmla="*/ 57150 w 1162050"/>
              <a:gd name="connsiteY2" fmla="*/ 1987550 h 1987550"/>
              <a:gd name="connsiteX3" fmla="*/ 0 w 1162050"/>
              <a:gd name="connsiteY3" fmla="*/ 19748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1987550">
                <a:moveTo>
                  <a:pt x="0" y="1974850"/>
                </a:moveTo>
                <a:lnTo>
                  <a:pt x="1162050" y="0"/>
                </a:lnTo>
                <a:lnTo>
                  <a:pt x="57150" y="1987550"/>
                </a:lnTo>
                <a:lnTo>
                  <a:pt x="0" y="197485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84700" y="4432300"/>
            <a:ext cx="1339850" cy="1981200"/>
          </a:xfrm>
          <a:custGeom>
            <a:avLst/>
            <a:gdLst>
              <a:gd name="connsiteX0" fmla="*/ 1276350 w 1339850"/>
              <a:gd name="connsiteY0" fmla="*/ 1974850 h 1981200"/>
              <a:gd name="connsiteX1" fmla="*/ 0 w 1339850"/>
              <a:gd name="connsiteY1" fmla="*/ 0 h 1981200"/>
              <a:gd name="connsiteX2" fmla="*/ 1339850 w 1339850"/>
              <a:gd name="connsiteY2" fmla="*/ 1981200 h 1981200"/>
              <a:gd name="connsiteX3" fmla="*/ 1276350 w 1339850"/>
              <a:gd name="connsiteY3" fmla="*/ 197485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9850" h="1981200">
                <a:moveTo>
                  <a:pt x="1276350" y="1974850"/>
                </a:moveTo>
                <a:lnTo>
                  <a:pt x="0" y="0"/>
                </a:lnTo>
                <a:lnTo>
                  <a:pt x="1339850" y="1981200"/>
                </a:lnTo>
                <a:lnTo>
                  <a:pt x="1276350" y="1974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08050" y="4432300"/>
            <a:ext cx="3524250" cy="2006600"/>
          </a:xfrm>
          <a:custGeom>
            <a:avLst/>
            <a:gdLst>
              <a:gd name="connsiteX0" fmla="*/ 0 w 3524250"/>
              <a:gd name="connsiteY0" fmla="*/ 1987550 h 2006600"/>
              <a:gd name="connsiteX1" fmla="*/ 3524250 w 3524250"/>
              <a:gd name="connsiteY1" fmla="*/ 0 h 2006600"/>
              <a:gd name="connsiteX2" fmla="*/ 76200 w 3524250"/>
              <a:gd name="connsiteY2" fmla="*/ 2006600 h 2006600"/>
              <a:gd name="connsiteX3" fmla="*/ 0 w 3524250"/>
              <a:gd name="connsiteY3" fmla="*/ 19875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0" h="2006600">
                <a:moveTo>
                  <a:pt x="0" y="1987550"/>
                </a:moveTo>
                <a:lnTo>
                  <a:pt x="3524250" y="0"/>
                </a:lnTo>
                <a:lnTo>
                  <a:pt x="76200" y="2006600"/>
                </a:lnTo>
                <a:lnTo>
                  <a:pt x="0" y="1987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>
            <a:off x="2787649" y="5289550"/>
            <a:ext cx="1108075" cy="13335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62449" y="5315466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1974" y="5321300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409" y="5419169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3248" y="5335032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48814" y="5360948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0" y="6188075"/>
            <a:ext cx="908050" cy="247650"/>
          </a:xfrm>
          <a:custGeom>
            <a:avLst/>
            <a:gdLst>
              <a:gd name="connsiteX0" fmla="*/ 0 w 908050"/>
              <a:gd name="connsiteY0" fmla="*/ 76200 h 247650"/>
              <a:gd name="connsiteX1" fmla="*/ 6350 w 908050"/>
              <a:gd name="connsiteY1" fmla="*/ 247650 h 247650"/>
              <a:gd name="connsiteX2" fmla="*/ 908050 w 908050"/>
              <a:gd name="connsiteY2" fmla="*/ 225425 h 247650"/>
              <a:gd name="connsiteX3" fmla="*/ 898525 w 908050"/>
              <a:gd name="connsiteY3" fmla="*/ 0 h 247650"/>
              <a:gd name="connsiteX4" fmla="*/ 0 w 908050"/>
              <a:gd name="connsiteY4" fmla="*/ 7620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50" h="247650">
                <a:moveTo>
                  <a:pt x="0" y="76200"/>
                </a:moveTo>
                <a:lnTo>
                  <a:pt x="6350" y="247650"/>
                </a:lnTo>
                <a:lnTo>
                  <a:pt x="908050" y="225425"/>
                </a:lnTo>
                <a:lnTo>
                  <a:pt x="898525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695825" y="4438650"/>
            <a:ext cx="3676650" cy="2000250"/>
          </a:xfrm>
          <a:custGeom>
            <a:avLst/>
            <a:gdLst>
              <a:gd name="connsiteX0" fmla="*/ 3676650 w 3676650"/>
              <a:gd name="connsiteY0" fmla="*/ 2000250 h 2000250"/>
              <a:gd name="connsiteX1" fmla="*/ 0 w 3676650"/>
              <a:gd name="connsiteY1" fmla="*/ 0 h 2000250"/>
              <a:gd name="connsiteX2" fmla="*/ 3581400 w 3676650"/>
              <a:gd name="connsiteY2" fmla="*/ 1995488 h 2000250"/>
              <a:gd name="connsiteX3" fmla="*/ 3676650 w 3676650"/>
              <a:gd name="connsiteY3" fmla="*/ 200025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650" h="2000250">
                <a:moveTo>
                  <a:pt x="3676650" y="2000250"/>
                </a:moveTo>
                <a:lnTo>
                  <a:pt x="0" y="0"/>
                </a:lnTo>
                <a:lnTo>
                  <a:pt x="3581400" y="1995488"/>
                </a:lnTo>
                <a:lnTo>
                  <a:pt x="3676650" y="2000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0" y="4429126"/>
            <a:ext cx="4343400" cy="1504950"/>
          </a:xfrm>
          <a:custGeom>
            <a:avLst/>
            <a:gdLst>
              <a:gd name="connsiteX0" fmla="*/ 0 w 4343400"/>
              <a:gd name="connsiteY0" fmla="*/ 1457325 h 1509713"/>
              <a:gd name="connsiteX1" fmla="*/ 4343400 w 4343400"/>
              <a:gd name="connsiteY1" fmla="*/ 0 h 1509713"/>
              <a:gd name="connsiteX2" fmla="*/ 0 w 4343400"/>
              <a:gd name="connsiteY2" fmla="*/ 1509713 h 1509713"/>
              <a:gd name="connsiteX3" fmla="*/ 0 w 4343400"/>
              <a:gd name="connsiteY3" fmla="*/ 1457325 h 150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1509713">
                <a:moveTo>
                  <a:pt x="0" y="1457325"/>
                </a:moveTo>
                <a:lnTo>
                  <a:pt x="4343400" y="0"/>
                </a:lnTo>
                <a:lnTo>
                  <a:pt x="0" y="1509713"/>
                </a:lnTo>
                <a:lnTo>
                  <a:pt x="0" y="1457325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-Right Arrow 18"/>
          <p:cNvSpPr/>
          <p:nvPr/>
        </p:nvSpPr>
        <p:spPr>
          <a:xfrm>
            <a:off x="1596390" y="5284470"/>
            <a:ext cx="118745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5193030" y="5269230"/>
            <a:ext cx="1187450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eft-Right Arrow 52"/>
          <p:cNvSpPr/>
          <p:nvPr/>
        </p:nvSpPr>
        <p:spPr>
          <a:xfrm>
            <a:off x="885825" y="5292725"/>
            <a:ext cx="710565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9144000" y="624078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705350" y="4438650"/>
            <a:ext cx="4438650" cy="1993900"/>
          </a:xfrm>
          <a:custGeom>
            <a:avLst/>
            <a:gdLst>
              <a:gd name="connsiteX0" fmla="*/ 4419600 w 4438650"/>
              <a:gd name="connsiteY0" fmla="*/ 1739900 h 1993900"/>
              <a:gd name="connsiteX1" fmla="*/ 0 w 4438650"/>
              <a:gd name="connsiteY1" fmla="*/ 0 h 1993900"/>
              <a:gd name="connsiteX2" fmla="*/ 4044950 w 4438650"/>
              <a:gd name="connsiteY2" fmla="*/ 1993900 h 1993900"/>
              <a:gd name="connsiteX3" fmla="*/ 4438650 w 4438650"/>
              <a:gd name="connsiteY3" fmla="*/ 1987550 h 1993900"/>
              <a:gd name="connsiteX4" fmla="*/ 4419600 w 4438650"/>
              <a:gd name="connsiteY4" fmla="*/ 1739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8650" h="1993900">
                <a:moveTo>
                  <a:pt x="4419600" y="1739900"/>
                </a:moveTo>
                <a:lnTo>
                  <a:pt x="0" y="0"/>
                </a:lnTo>
                <a:lnTo>
                  <a:pt x="4044950" y="1993900"/>
                </a:lnTo>
                <a:lnTo>
                  <a:pt x="4438650" y="1987550"/>
                </a:lnTo>
                <a:lnTo>
                  <a:pt x="4419600" y="17399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-Right Arrow 53"/>
          <p:cNvSpPr/>
          <p:nvPr/>
        </p:nvSpPr>
        <p:spPr>
          <a:xfrm>
            <a:off x="6377305" y="5269230"/>
            <a:ext cx="710565" cy="1397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75755" y="5324991"/>
            <a:ext cx="4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1133461">
            <a:off x="212988" y="4629388"/>
            <a:ext cx="3436819" cy="350348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>
                <a:gd name="adj" fmla="val 49999"/>
              </a:avLst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CLEAR ZONE     </a:t>
            </a:r>
            <a:r>
              <a:rPr lang="en-US" dirty="0" smtClean="0"/>
              <a:t>.                  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943503">
            <a:off x="5487060" y="4926697"/>
            <a:ext cx="3361642" cy="365930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43650"/>
              </a:avLst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CLEAR ZONE</a:t>
            </a:r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It’s a PRIMARY goal to maintain the rural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8288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Existing and Future Traffic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82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29200" y="685800"/>
            <a:ext cx="3962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SH 7 Traffic Volumes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(Vehicles per Day)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08000"/>
            <a:ext cx="4484128" cy="578251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28" y="2614074"/>
            <a:ext cx="4296566" cy="11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8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2" y="475837"/>
            <a:ext cx="7697275" cy="5906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300" y="12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Existing Land Uses</a:t>
            </a:r>
          </a:p>
        </p:txBody>
      </p:sp>
    </p:spTree>
    <p:extLst>
      <p:ext uri="{BB962C8B-B14F-4D97-AF65-F5344CB8AC3E}">
        <p14:creationId xmlns:p14="http://schemas.microsoft.com/office/powerpoint/2010/main" val="36290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3" y="466311"/>
            <a:ext cx="7725854" cy="5925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Future Land Uses</a:t>
            </a:r>
          </a:p>
        </p:txBody>
      </p:sp>
    </p:spTree>
    <p:extLst>
      <p:ext uri="{BB962C8B-B14F-4D97-AF65-F5344CB8AC3E}">
        <p14:creationId xmlns:p14="http://schemas.microsoft.com/office/powerpoint/2010/main" val="11974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315200" cy="46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16906" y="2666999"/>
            <a:ext cx="4941093" cy="5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663950" y="2627313"/>
            <a:ext cx="38100" cy="1571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76601" y="2638425"/>
            <a:ext cx="50005" cy="17383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62375" y="2581275"/>
            <a:ext cx="42863" cy="204788"/>
          </a:xfrm>
          <a:prstGeom prst="line">
            <a:avLst/>
          </a:prstGeom>
          <a:ln w="28575">
            <a:solidFill>
              <a:srgbClr val="F78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45581" y="2607469"/>
            <a:ext cx="0" cy="2095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98069" y="2602706"/>
            <a:ext cx="0" cy="2095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43413" y="2188370"/>
            <a:ext cx="2382" cy="64055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86376" y="2600323"/>
            <a:ext cx="0" cy="2095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559334" y="2321243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6135689" y="2206625"/>
            <a:ext cx="1586" cy="6127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186113" y="2549841"/>
            <a:ext cx="45243" cy="233840"/>
          </a:xfrm>
          <a:prstGeom prst="line">
            <a:avLst/>
          </a:prstGeom>
          <a:ln w="31750">
            <a:solidFill>
              <a:srgbClr val="F78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7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t 5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8" y="990600"/>
            <a:ext cx="757525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44687" y="2720181"/>
            <a:ext cx="5055394" cy="5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219701" y="2690812"/>
            <a:ext cx="88105" cy="16668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567238" y="2702719"/>
            <a:ext cx="2382" cy="10239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053014" y="2659856"/>
            <a:ext cx="57149" cy="195263"/>
          </a:xfrm>
          <a:prstGeom prst="line">
            <a:avLst/>
          </a:prstGeom>
          <a:ln w="31750">
            <a:solidFill>
              <a:srgbClr val="F78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42000" y="2410540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455444" y="2702719"/>
            <a:ext cx="40481" cy="16430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36406" y="2628900"/>
            <a:ext cx="26194" cy="226219"/>
          </a:xfrm>
          <a:prstGeom prst="line">
            <a:avLst/>
          </a:prstGeom>
          <a:ln w="31750">
            <a:solidFill>
              <a:srgbClr val="F78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688557" y="2686050"/>
            <a:ext cx="2382" cy="10239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07494" y="2686050"/>
            <a:ext cx="2382" cy="10239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436395" y="2721768"/>
            <a:ext cx="2382" cy="10239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312694" y="2209800"/>
            <a:ext cx="2383" cy="66436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M Westbound 2016-08-24 0700h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97075"/>
            <a:ext cx="9144000" cy="2862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781912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Traffic Probe Run: 7:00 AM Westbound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-19050" y="4859338"/>
            <a:ext cx="91630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Red &lt; 15 MPH, </a:t>
            </a:r>
            <a:r>
              <a:rPr lang="en-US" b="1" dirty="0" smtClean="0">
                <a:solidFill>
                  <a:srgbClr val="FFFF00"/>
                </a:solidFill>
              </a:rPr>
              <a:t>Yellow  15-30 MPH, </a:t>
            </a:r>
            <a:r>
              <a:rPr lang="en-US" b="1" dirty="0" smtClean="0">
                <a:solidFill>
                  <a:srgbClr val="00B050"/>
                </a:solidFill>
              </a:rPr>
              <a:t>Green 30-50 MPH, </a:t>
            </a:r>
            <a:r>
              <a:rPr lang="en-US" b="1" dirty="0" smtClean="0">
                <a:solidFill>
                  <a:srgbClr val="0070C0"/>
                </a:solidFill>
              </a:rPr>
              <a:t>Blue &gt; 50 MPH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95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M Eastbound 2016-08-23 1620h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97075"/>
            <a:ext cx="9144000" cy="2862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781912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Traffic Probe Run: 4:20 PM Eastbound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859338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Red &lt; 15 MPH, </a:t>
            </a:r>
            <a:r>
              <a:rPr lang="en-US" b="1" dirty="0" smtClean="0">
                <a:solidFill>
                  <a:srgbClr val="FFFF00"/>
                </a:solidFill>
              </a:rPr>
              <a:t>Yellow  15-30 MPH, </a:t>
            </a:r>
            <a:r>
              <a:rPr lang="en-US" b="1" dirty="0" smtClean="0">
                <a:solidFill>
                  <a:srgbClr val="00B050"/>
                </a:solidFill>
              </a:rPr>
              <a:t>Green 30-50 MPH, </a:t>
            </a:r>
            <a:r>
              <a:rPr lang="en-US" b="1" dirty="0" smtClean="0">
                <a:solidFill>
                  <a:srgbClr val="0070C0"/>
                </a:solidFill>
              </a:rPr>
              <a:t>Blue &gt; 50 MPH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63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SH 7 BRT Study Builds on Recent Efforts</a:t>
            </a:r>
            <a:br>
              <a:rPr lang="en-US" sz="3200" dirty="0" smtClean="0"/>
            </a:b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05200" y="2895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324433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805"/>
            <a:ext cx="9144000" cy="305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" y="2460774"/>
            <a:ext cx="1028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Boulder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26400" y="2373868"/>
            <a:ext cx="1117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Brighton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2286408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2286408"/>
            <a:ext cx="0" cy="3487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2614067"/>
            <a:ext cx="2286000" cy="210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1200" y="2635141"/>
            <a:ext cx="304800" cy="3370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0" y="2972208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57200" y="2145574"/>
            <a:ext cx="5334000" cy="597626"/>
            <a:chOff x="457200" y="2145574"/>
            <a:chExt cx="5334000" cy="597626"/>
          </a:xfrm>
        </p:grpSpPr>
        <p:sp>
          <p:nvSpPr>
            <p:cNvPr id="24" name="Rectangle 23"/>
            <p:cNvSpPr/>
            <p:nvPr/>
          </p:nvSpPr>
          <p:spPr>
            <a:xfrm>
              <a:off x="3352800" y="2145574"/>
              <a:ext cx="366346" cy="597626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57600" y="2501486"/>
              <a:ext cx="2133600" cy="241714"/>
            </a:xfrm>
            <a:prstGeom prst="rect">
              <a:avLst/>
            </a:pr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57200" y="2145574"/>
              <a:ext cx="2917671" cy="228396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N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895600"/>
            <a:ext cx="3048000" cy="39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24400" y="4495800"/>
            <a:ext cx="386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Northwest Area Mobility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Preliminary evaluations of BRT feasibility on 6 regional corridors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 7 (Boulder to I-25) showed strongly for BRT feasibility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533400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Focus on improving intersections over adding more lanes to improve corridor efficiency and safety</a:t>
            </a:r>
          </a:p>
        </p:txBody>
      </p:sp>
      <p:grpSp>
        <p:nvGrpSpPr>
          <p:cNvPr id="4" name="Road 1"/>
          <p:cNvGrpSpPr/>
          <p:nvPr/>
        </p:nvGrpSpPr>
        <p:grpSpPr>
          <a:xfrm>
            <a:off x="338983" y="2819399"/>
            <a:ext cx="8458200" cy="2128843"/>
            <a:chOff x="338983" y="2819399"/>
            <a:chExt cx="8458200" cy="2128843"/>
          </a:xfrm>
        </p:grpSpPr>
        <p:grpSp>
          <p:nvGrpSpPr>
            <p:cNvPr id="6" name="Group 5"/>
            <p:cNvGrpSpPr/>
            <p:nvPr/>
          </p:nvGrpSpPr>
          <p:grpSpPr>
            <a:xfrm>
              <a:off x="338983" y="4114800"/>
              <a:ext cx="8458200" cy="833442"/>
              <a:chOff x="2590800" y="3167064"/>
              <a:chExt cx="3320168" cy="25717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590800" y="3167064"/>
                <a:ext cx="3320168" cy="2571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614613" y="3290887"/>
                <a:ext cx="3243968" cy="9526"/>
              </a:xfrm>
              <a:prstGeom prst="line">
                <a:avLst/>
              </a:prstGeom>
              <a:ln w="38100" cmpd="dbl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338983" y="2819399"/>
              <a:ext cx="3507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lane: </a:t>
              </a:r>
            </a:p>
            <a:p>
              <a:r>
                <a:rPr lang="en-US" sz="2400" dirty="0" smtClean="0"/>
                <a:t>1,800 vehicles/ hour</a:t>
              </a:r>
              <a:endParaRPr lang="en-US" sz="2400" dirty="0"/>
            </a:p>
          </p:txBody>
        </p:sp>
        <p:pic>
          <p:nvPicPr>
            <p:cNvPr id="10" name="Picture 2" descr="C:\Users\smccarey\AppData\Local\Microsoft\Windows\Temporary Internet Files\Content.IE5\EEPL0K0I\SimpleOrangeCarTopView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83" y="4640780"/>
              <a:ext cx="533400" cy="264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smccarey\AppData\Local\Microsoft\Windows\Temporary Internet Files\Content.IE5\EEPL0K0I\SimpleOrangeCarTopView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283" y="4652371"/>
              <a:ext cx="533400" cy="264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smccarey\AppData\Local\Microsoft\Windows\Temporary Internet Files\Content.IE5\EEPL0K0I\SimpleOrangeCarTopView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70" y="4652611"/>
              <a:ext cx="533400" cy="264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smccarey\AppData\Local\Microsoft\Windows\Temporary Internet Files\Content.IE5\EEPL0K0I\SimpleOrangeCarTopView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612" y="4652611"/>
              <a:ext cx="533400" cy="264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smccarey\AppData\Local\Microsoft\Windows\Temporary Internet Files\Content.IE5\EEPL0K0I\SimpleOrangeCarTopView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325" y="4640780"/>
              <a:ext cx="533400" cy="264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472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LTMODES\PLANNING\BRT\SH7 BRT\Project\Project Meetings\PAC\February 2017\West view from White Rocks Trail 515p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9049"/>
            <a:ext cx="9163050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7200" y="2590801"/>
            <a:ext cx="8458200" cy="833442"/>
            <a:chOff x="2590800" y="3167064"/>
            <a:chExt cx="3320168" cy="257175"/>
          </a:xfrm>
        </p:grpSpPr>
        <p:sp>
          <p:nvSpPr>
            <p:cNvPr id="10" name="Rectangle 9"/>
            <p:cNvSpPr/>
            <p:nvPr/>
          </p:nvSpPr>
          <p:spPr>
            <a:xfrm>
              <a:off x="2590800" y="3167064"/>
              <a:ext cx="3320168" cy="2571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614613" y="3290887"/>
              <a:ext cx="3243968" cy="9526"/>
            </a:xfrm>
            <a:prstGeom prst="line">
              <a:avLst/>
            </a:prstGeom>
            <a:ln w="38100" cmpd="dbl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57200" y="1295400"/>
            <a:ext cx="3507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lane: </a:t>
            </a:r>
          </a:p>
          <a:p>
            <a:r>
              <a:rPr lang="en-US" sz="2400" dirty="0" smtClean="0"/>
              <a:t>900 vehicles/ hour</a:t>
            </a:r>
            <a:endParaRPr lang="en-US" sz="2400" dirty="0"/>
          </a:p>
        </p:txBody>
      </p:sp>
      <p:pic>
        <p:nvPicPr>
          <p:cNvPr id="2050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16781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12837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87" y="312861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6" y="312861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27" y="3125094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 rot="16200000">
            <a:off x="1234239" y="3002049"/>
            <a:ext cx="6477000" cy="833442"/>
            <a:chOff x="2590800" y="3167064"/>
            <a:chExt cx="3320168" cy="257175"/>
          </a:xfrm>
        </p:grpSpPr>
        <p:sp>
          <p:nvSpPr>
            <p:cNvPr id="13" name="Rectangle 12"/>
            <p:cNvSpPr/>
            <p:nvPr/>
          </p:nvSpPr>
          <p:spPr>
            <a:xfrm>
              <a:off x="2590800" y="3167064"/>
              <a:ext cx="3320168" cy="2571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614613" y="3290887"/>
              <a:ext cx="3243968" cy="9526"/>
            </a:xfrm>
            <a:prstGeom prst="line">
              <a:avLst/>
            </a:prstGeom>
            <a:ln w="38100" cmpd="dbl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4006735" y="2590802"/>
            <a:ext cx="906087" cy="8334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5400000">
            <a:off x="3900455" y="306669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STOP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527" y="4419599"/>
            <a:ext cx="2964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Half the time is green Half the time is red</a:t>
            </a:r>
          </a:p>
        </p:txBody>
      </p:sp>
    </p:spTree>
    <p:extLst>
      <p:ext uri="{BB962C8B-B14F-4D97-AF65-F5344CB8AC3E}">
        <p14:creationId xmlns:p14="http://schemas.microsoft.com/office/powerpoint/2010/main" val="19025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rot="16200000">
            <a:off x="1234239" y="3002049"/>
            <a:ext cx="6477000" cy="833442"/>
            <a:chOff x="2590800" y="3167064"/>
            <a:chExt cx="3320168" cy="257175"/>
          </a:xfrm>
        </p:grpSpPr>
        <p:sp>
          <p:nvSpPr>
            <p:cNvPr id="13" name="Rectangle 12"/>
            <p:cNvSpPr/>
            <p:nvPr/>
          </p:nvSpPr>
          <p:spPr>
            <a:xfrm>
              <a:off x="2590800" y="3167064"/>
              <a:ext cx="3320168" cy="2571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614613" y="3290887"/>
              <a:ext cx="3243968" cy="9526"/>
            </a:xfrm>
            <a:prstGeom prst="line">
              <a:avLst/>
            </a:prstGeom>
            <a:ln w="38100" cmpd="dbl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57200" y="2590801"/>
            <a:ext cx="8458200" cy="833442"/>
            <a:chOff x="2590800" y="3167064"/>
            <a:chExt cx="3320168" cy="257175"/>
          </a:xfrm>
        </p:grpSpPr>
        <p:sp>
          <p:nvSpPr>
            <p:cNvPr id="10" name="Rectangle 9"/>
            <p:cNvSpPr/>
            <p:nvPr/>
          </p:nvSpPr>
          <p:spPr>
            <a:xfrm>
              <a:off x="2590800" y="3167064"/>
              <a:ext cx="3320168" cy="2571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614613" y="3290887"/>
              <a:ext cx="3243968" cy="9526"/>
            </a:xfrm>
            <a:prstGeom prst="line">
              <a:avLst/>
            </a:prstGeom>
            <a:ln w="38100" cmpd="dbl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57200" y="1295400"/>
            <a:ext cx="3507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Two</a:t>
            </a:r>
            <a:r>
              <a:rPr lang="en-US" sz="2400" dirty="0" smtClean="0"/>
              <a:t> lanes @ 900 </a:t>
            </a:r>
            <a:r>
              <a:rPr lang="en-US" sz="2400" dirty="0" err="1" smtClean="0"/>
              <a:t>veh</a:t>
            </a:r>
            <a:r>
              <a:rPr lang="en-US" sz="2400" dirty="0" smtClean="0"/>
              <a:t>/hour</a:t>
            </a:r>
          </a:p>
          <a:p>
            <a:r>
              <a:rPr lang="en-US" sz="2400" dirty="0" smtClean="0"/>
              <a:t>= 1,800 vehicles/hour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79696" y="3393840"/>
            <a:ext cx="6711792" cy="4627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62412" y="2586994"/>
            <a:ext cx="826293" cy="6738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5400000">
            <a:off x="3900455" y="306669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STOP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16781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12837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87" y="312861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6" y="312861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0027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87" y="350051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6" y="3500512"/>
            <a:ext cx="533400" cy="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828675" y="3400425"/>
            <a:ext cx="561975" cy="447675"/>
          </a:xfrm>
          <a:custGeom>
            <a:avLst/>
            <a:gdLst>
              <a:gd name="connsiteX0" fmla="*/ 47625 w 561975"/>
              <a:gd name="connsiteY0" fmla="*/ 31750 h 447675"/>
              <a:gd name="connsiteX1" fmla="*/ 552450 w 561975"/>
              <a:gd name="connsiteY1" fmla="*/ 447675 h 447675"/>
              <a:gd name="connsiteX2" fmla="*/ 561975 w 561975"/>
              <a:gd name="connsiteY2" fmla="*/ 25400 h 447675"/>
              <a:gd name="connsiteX3" fmla="*/ 523875 w 561975"/>
              <a:gd name="connsiteY3" fmla="*/ 0 h 447675"/>
              <a:gd name="connsiteX4" fmla="*/ 0 w 561975"/>
              <a:gd name="connsiteY4" fmla="*/ 9525 h 447675"/>
              <a:gd name="connsiteX5" fmla="*/ 47625 w 561975"/>
              <a:gd name="connsiteY5" fmla="*/ 317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975" h="447675">
                <a:moveTo>
                  <a:pt x="47625" y="31750"/>
                </a:moveTo>
                <a:lnTo>
                  <a:pt x="552450" y="447675"/>
                </a:lnTo>
                <a:lnTo>
                  <a:pt x="561975" y="25400"/>
                </a:lnTo>
                <a:lnTo>
                  <a:pt x="523875" y="0"/>
                </a:lnTo>
                <a:lnTo>
                  <a:pt x="0" y="9525"/>
                </a:lnTo>
                <a:lnTo>
                  <a:pt x="47625" y="317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>
            <a:off x="876300" y="3432175"/>
            <a:ext cx="495300" cy="4159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 flipH="1">
            <a:off x="8070529" y="3386137"/>
            <a:ext cx="581025" cy="478949"/>
          </a:xfrm>
          <a:custGeom>
            <a:avLst/>
            <a:gdLst>
              <a:gd name="connsiteX0" fmla="*/ 47625 w 561975"/>
              <a:gd name="connsiteY0" fmla="*/ 31750 h 447675"/>
              <a:gd name="connsiteX1" fmla="*/ 552450 w 561975"/>
              <a:gd name="connsiteY1" fmla="*/ 447675 h 447675"/>
              <a:gd name="connsiteX2" fmla="*/ 561975 w 561975"/>
              <a:gd name="connsiteY2" fmla="*/ 25400 h 447675"/>
              <a:gd name="connsiteX3" fmla="*/ 523875 w 561975"/>
              <a:gd name="connsiteY3" fmla="*/ 0 h 447675"/>
              <a:gd name="connsiteX4" fmla="*/ 0 w 561975"/>
              <a:gd name="connsiteY4" fmla="*/ 9525 h 447675"/>
              <a:gd name="connsiteX5" fmla="*/ 47625 w 561975"/>
              <a:gd name="connsiteY5" fmla="*/ 317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975" h="447675">
                <a:moveTo>
                  <a:pt x="47625" y="31750"/>
                </a:moveTo>
                <a:lnTo>
                  <a:pt x="552450" y="447675"/>
                </a:lnTo>
                <a:lnTo>
                  <a:pt x="561975" y="25400"/>
                </a:lnTo>
                <a:lnTo>
                  <a:pt x="523875" y="0"/>
                </a:lnTo>
                <a:lnTo>
                  <a:pt x="0" y="9525"/>
                </a:lnTo>
                <a:lnTo>
                  <a:pt x="47625" y="317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34" idx="0"/>
          </p:cNvCxnSpPr>
          <p:nvPr/>
        </p:nvCxnSpPr>
        <p:spPr>
          <a:xfrm flipH="1">
            <a:off x="8051483" y="3420105"/>
            <a:ext cx="550832" cy="444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/>
          <p:cNvCxnSpPr>
            <a:stCxn id="4" idx="1"/>
          </p:cNvCxnSpPr>
          <p:nvPr/>
        </p:nvCxnSpPr>
        <p:spPr>
          <a:xfrm>
            <a:off x="1381125" y="3848100"/>
            <a:ext cx="26748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889461" y="3856595"/>
            <a:ext cx="3181068" cy="105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/>
          <p:cNvCxnSpPr/>
          <p:nvPr/>
        </p:nvCxnSpPr>
        <p:spPr>
          <a:xfrm flipH="1">
            <a:off x="1654233" y="3441988"/>
            <a:ext cx="2376846" cy="7794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4953001" y="3436965"/>
            <a:ext cx="2285999" cy="5023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5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rot="16200000">
            <a:off x="2660954" y="3070374"/>
            <a:ext cx="3396420" cy="437042"/>
            <a:chOff x="2590800" y="3167064"/>
            <a:chExt cx="3320168" cy="257175"/>
          </a:xfrm>
        </p:grpSpPr>
        <p:sp>
          <p:nvSpPr>
            <p:cNvPr id="13" name="Rectangle 12"/>
            <p:cNvSpPr/>
            <p:nvPr/>
          </p:nvSpPr>
          <p:spPr>
            <a:xfrm>
              <a:off x="2590800" y="3167064"/>
              <a:ext cx="3320168" cy="2571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614613" y="3290887"/>
              <a:ext cx="3243968" cy="9526"/>
            </a:xfrm>
            <a:prstGeom prst="line">
              <a:avLst/>
            </a:prstGeom>
            <a:ln w="38100" cmpd="dbl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4800" y="2854723"/>
            <a:ext cx="8153401" cy="437042"/>
            <a:chOff x="2590800" y="3167064"/>
            <a:chExt cx="3320168" cy="257175"/>
          </a:xfrm>
        </p:grpSpPr>
        <p:sp>
          <p:nvSpPr>
            <p:cNvPr id="10" name="Rectangle 9"/>
            <p:cNvSpPr/>
            <p:nvPr/>
          </p:nvSpPr>
          <p:spPr>
            <a:xfrm>
              <a:off x="2590800" y="3167064"/>
              <a:ext cx="3320168" cy="2571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614613" y="3290887"/>
              <a:ext cx="3243968" cy="9526"/>
            </a:xfrm>
            <a:prstGeom prst="line">
              <a:avLst/>
            </a:prstGeom>
            <a:ln w="38100" cmpd="dbl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2737229" y="3275822"/>
            <a:ext cx="3519541" cy="2426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43996" y="2840832"/>
            <a:ext cx="433293" cy="3652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21" y="3130538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83" y="3136616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87" y="3136741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388" y="3136741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83" y="3331633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87" y="3331759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388" y="3331759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2448284" y="3279275"/>
            <a:ext cx="294689" cy="234753"/>
          </a:xfrm>
          <a:custGeom>
            <a:avLst/>
            <a:gdLst>
              <a:gd name="connsiteX0" fmla="*/ 47625 w 561975"/>
              <a:gd name="connsiteY0" fmla="*/ 31750 h 447675"/>
              <a:gd name="connsiteX1" fmla="*/ 552450 w 561975"/>
              <a:gd name="connsiteY1" fmla="*/ 447675 h 447675"/>
              <a:gd name="connsiteX2" fmla="*/ 561975 w 561975"/>
              <a:gd name="connsiteY2" fmla="*/ 25400 h 447675"/>
              <a:gd name="connsiteX3" fmla="*/ 523875 w 561975"/>
              <a:gd name="connsiteY3" fmla="*/ 0 h 447675"/>
              <a:gd name="connsiteX4" fmla="*/ 0 w 561975"/>
              <a:gd name="connsiteY4" fmla="*/ 9525 h 447675"/>
              <a:gd name="connsiteX5" fmla="*/ 47625 w 561975"/>
              <a:gd name="connsiteY5" fmla="*/ 317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975" h="447675">
                <a:moveTo>
                  <a:pt x="47625" y="31750"/>
                </a:moveTo>
                <a:lnTo>
                  <a:pt x="552450" y="447675"/>
                </a:lnTo>
                <a:lnTo>
                  <a:pt x="561975" y="25400"/>
                </a:lnTo>
                <a:lnTo>
                  <a:pt x="523875" y="0"/>
                </a:lnTo>
                <a:lnTo>
                  <a:pt x="0" y="9525"/>
                </a:lnTo>
                <a:lnTo>
                  <a:pt x="47625" y="317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>
            <a:off x="2473257" y="3295924"/>
            <a:ext cx="259726" cy="2181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 flipH="1">
            <a:off x="6245779" y="3271783"/>
            <a:ext cx="304679" cy="251152"/>
          </a:xfrm>
          <a:custGeom>
            <a:avLst/>
            <a:gdLst>
              <a:gd name="connsiteX0" fmla="*/ 47625 w 561975"/>
              <a:gd name="connsiteY0" fmla="*/ 31750 h 447675"/>
              <a:gd name="connsiteX1" fmla="*/ 552450 w 561975"/>
              <a:gd name="connsiteY1" fmla="*/ 447675 h 447675"/>
              <a:gd name="connsiteX2" fmla="*/ 561975 w 561975"/>
              <a:gd name="connsiteY2" fmla="*/ 25400 h 447675"/>
              <a:gd name="connsiteX3" fmla="*/ 523875 w 561975"/>
              <a:gd name="connsiteY3" fmla="*/ 0 h 447675"/>
              <a:gd name="connsiteX4" fmla="*/ 0 w 561975"/>
              <a:gd name="connsiteY4" fmla="*/ 9525 h 447675"/>
              <a:gd name="connsiteX5" fmla="*/ 47625 w 561975"/>
              <a:gd name="connsiteY5" fmla="*/ 317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975" h="447675">
                <a:moveTo>
                  <a:pt x="47625" y="31750"/>
                </a:moveTo>
                <a:lnTo>
                  <a:pt x="552450" y="447675"/>
                </a:lnTo>
                <a:lnTo>
                  <a:pt x="561975" y="25400"/>
                </a:lnTo>
                <a:lnTo>
                  <a:pt x="523875" y="0"/>
                </a:lnTo>
                <a:lnTo>
                  <a:pt x="0" y="9525"/>
                </a:lnTo>
                <a:lnTo>
                  <a:pt x="47625" y="317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34" idx="0"/>
          </p:cNvCxnSpPr>
          <p:nvPr/>
        </p:nvCxnSpPr>
        <p:spPr>
          <a:xfrm flipH="1">
            <a:off x="6235792" y="3289595"/>
            <a:ext cx="288846" cy="2333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/>
          <p:cNvCxnSpPr>
            <a:stCxn id="4" idx="1"/>
          </p:cNvCxnSpPr>
          <p:nvPr/>
        </p:nvCxnSpPr>
        <p:spPr>
          <a:xfrm>
            <a:off x="2737978" y="3514028"/>
            <a:ext cx="1402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7685" y="3518482"/>
            <a:ext cx="1668094" cy="55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/>
          <p:cNvCxnSpPr/>
          <p:nvPr/>
        </p:nvCxnSpPr>
        <p:spPr>
          <a:xfrm flipH="1">
            <a:off x="2881191" y="3301070"/>
            <a:ext cx="1246374" cy="4087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4611005" y="3298436"/>
            <a:ext cx="1198736" cy="2634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59" y="3124996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7" y="3119454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94" y="3141622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932" y="3136080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70" y="3130538"/>
            <a:ext cx="279705" cy="1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048209" y="990599"/>
            <a:ext cx="230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900 </a:t>
            </a:r>
            <a:r>
              <a:rPr lang="en-US" sz="2400" dirty="0" err="1" smtClean="0"/>
              <a:t>veh</a:t>
            </a:r>
            <a:r>
              <a:rPr lang="en-US" sz="2400" dirty="0" smtClean="0"/>
              <a:t>/hour</a:t>
            </a:r>
          </a:p>
          <a:p>
            <a:r>
              <a:rPr lang="en-US" sz="2400" dirty="0" smtClean="0"/>
              <a:t> x 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3278" y="2062767"/>
            <a:ext cx="216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1,800 </a:t>
            </a:r>
            <a:r>
              <a:rPr lang="en-US" sz="2400" dirty="0" err="1" smtClean="0"/>
              <a:t>veh</a:t>
            </a:r>
            <a:r>
              <a:rPr lang="en-US" sz="2400" dirty="0" smtClean="0"/>
              <a:t>/hour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40315" y="2192474"/>
            <a:ext cx="216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1,800 </a:t>
            </a:r>
            <a:r>
              <a:rPr lang="en-US" sz="2400" dirty="0" err="1" smtClean="0"/>
              <a:t>veh</a:t>
            </a:r>
            <a:r>
              <a:rPr lang="en-US" sz="2400" dirty="0" smtClean="0"/>
              <a:t>/hour</a:t>
            </a:r>
          </a:p>
        </p:txBody>
      </p:sp>
      <p:sp>
        <p:nvSpPr>
          <p:cNvPr id="5" name="Left Brace 4"/>
          <p:cNvSpPr/>
          <p:nvPr/>
        </p:nvSpPr>
        <p:spPr>
          <a:xfrm rot="5400000">
            <a:off x="1264486" y="1602462"/>
            <a:ext cx="304661" cy="206293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Brace 38"/>
          <p:cNvSpPr/>
          <p:nvPr/>
        </p:nvSpPr>
        <p:spPr>
          <a:xfrm rot="5400000">
            <a:off x="7219453" y="1626026"/>
            <a:ext cx="304661" cy="206293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e 39"/>
          <p:cNvSpPr/>
          <p:nvPr/>
        </p:nvSpPr>
        <p:spPr>
          <a:xfrm rot="5400000">
            <a:off x="4131573" y="1602461"/>
            <a:ext cx="304661" cy="206293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5" y="0"/>
            <a:ext cx="8524429" cy="6858000"/>
          </a:xfrm>
          <a:prstGeom prst="rect">
            <a:avLst/>
          </a:prstGeom>
        </p:spPr>
      </p:pic>
      <p:pic>
        <p:nvPicPr>
          <p:cNvPr id="7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32" y="3522361"/>
            <a:ext cx="325582" cy="1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19" y="3522601"/>
            <a:ext cx="325582" cy="1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68" y="3522601"/>
            <a:ext cx="325582" cy="1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34446" y="3105652"/>
            <a:ext cx="325582" cy="1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59633" y="3105892"/>
            <a:ext cx="325582" cy="1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6782" y="3105892"/>
            <a:ext cx="325582" cy="1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47"/>
            <a:ext cx="9144000" cy="6636505"/>
          </a:xfrm>
          <a:prstGeom prst="rect">
            <a:avLst/>
          </a:prstGeom>
        </p:spPr>
      </p:pic>
      <p:pic>
        <p:nvPicPr>
          <p:cNvPr id="5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3189530" y="4331566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220">
            <a:off x="3982704" y="4077151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737">
            <a:off x="4809126" y="3786445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9104">
            <a:off x="4407344" y="3936076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3582999" y="4198564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89" y="4724794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5576">
            <a:off x="2015033" y="4599102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737">
            <a:off x="2818223" y="4464958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29">
            <a:off x="2417253" y="4546853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smccarey\AppData\Local\Microsoft\Windows\Temporary Internet Files\Content.IE5\EEPL0K0I\SimpleOrangeCarTopView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361">
            <a:off x="1627173" y="4689864"/>
            <a:ext cx="318210" cy="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41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521803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Multimodal Corridor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080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9650" y="7620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Potential Bicycle Improvements</a:t>
            </a:r>
          </a:p>
        </p:txBody>
      </p:sp>
      <p:grpSp>
        <p:nvGrpSpPr>
          <p:cNvPr id="4" name="Shoulders"/>
          <p:cNvGrpSpPr/>
          <p:nvPr/>
        </p:nvGrpSpPr>
        <p:grpSpPr>
          <a:xfrm>
            <a:off x="2352675" y="2667000"/>
            <a:ext cx="4362450" cy="3614410"/>
            <a:chOff x="609600" y="1676400"/>
            <a:chExt cx="4362450" cy="361441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676400"/>
              <a:ext cx="4286250" cy="32194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09600" y="5029200"/>
              <a:ext cx="3200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Source: Cornell Local Roads Program</a:t>
              </a:r>
              <a:endParaRPr lang="en-US" sz="1100" dirty="0"/>
            </a:p>
          </p:txBody>
        </p:sp>
      </p:grp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419879"/>
            <a:ext cx="7010400" cy="3437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4600" y="2667000"/>
            <a:ext cx="42005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Separated Multiuse Path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05100" y="2028825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Typical Arterial Shoulders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7025" y="1676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lane configuration on SH 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9144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could improve this for bikes by adding shoulders</a:t>
            </a:r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25" y="2652604"/>
            <a:ext cx="1971950" cy="155279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93" y="2509709"/>
            <a:ext cx="590632" cy="160995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75" y="2414446"/>
            <a:ext cx="581106" cy="170521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81" y="2623930"/>
            <a:ext cx="437615" cy="1495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800" y="4648200"/>
            <a:ext cx="398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could also add sidewalks in more urban areas (95</a:t>
            </a:r>
            <a:r>
              <a:rPr lang="en-US" baseline="30000" dirty="0" smtClean="0"/>
              <a:t>th</a:t>
            </a:r>
            <a:r>
              <a:rPr lang="en-US" dirty="0" smtClean="0"/>
              <a:t> St.) and around bus stops</a:t>
            </a:r>
            <a:endParaRPr lang="en-US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593101"/>
            <a:ext cx="795691" cy="15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40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Ongoing Studies &amp; Projects on the SH 7 Corridor </a:t>
            </a:r>
            <a:br>
              <a:rPr lang="en-US" sz="3200" dirty="0" smtClean="0"/>
            </a:b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05200" y="2895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324433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805"/>
            <a:ext cx="9144000" cy="305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" y="2460774"/>
            <a:ext cx="1028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Boulder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26400" y="2373868"/>
            <a:ext cx="1117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Brighton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2286408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2286408"/>
            <a:ext cx="0" cy="3487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2614067"/>
            <a:ext cx="2286000" cy="210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1200" y="2635141"/>
            <a:ext cx="304800" cy="3370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0" y="2972208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7201" y="2145574"/>
            <a:ext cx="1676400" cy="228396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East Arapah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94" y="1560677"/>
            <a:ext cx="4030083" cy="22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EA Cross section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12" y="4431887"/>
            <a:ext cx="4821448" cy="2171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7640" y="4572000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Envisioning future transportation improvements from Folsom to 75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Evaluating impacts from alternative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Project supports BRT through Boulder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Ongoing Studies &amp; Projects on the SH 7 Corridor </a:t>
            </a:r>
            <a:br>
              <a:rPr lang="en-US" sz="320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163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4829" y="762000"/>
            <a:ext cx="541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would also consider adding center turn lanes in locations with more frequent left turning movements</a:t>
            </a:r>
            <a:endParaRPr lang="en-US" sz="2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45" y="2519235"/>
            <a:ext cx="2934110" cy="181952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31" y="2576385"/>
            <a:ext cx="59213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05" y="2547810"/>
            <a:ext cx="590632" cy="160995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5" y="2519235"/>
            <a:ext cx="971686" cy="176237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443288"/>
            <a:ext cx="1120611" cy="89547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43288"/>
            <a:ext cx="45719" cy="88118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11" y="3443288"/>
            <a:ext cx="819264" cy="800205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>
          <a:xfrm flipH="1">
            <a:off x="4370304" y="3633787"/>
            <a:ext cx="190500" cy="228600"/>
          </a:xfrm>
          <a:prstGeom prst="bentArrow">
            <a:avLst>
              <a:gd name="adj1" fmla="val 15000"/>
              <a:gd name="adj2" fmla="val 22500"/>
              <a:gd name="adj3" fmla="val 37500"/>
              <a:gd name="adj4" fmla="val 42500"/>
            </a:avLst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3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3896059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Left Only</a:t>
            </a:r>
            <a:endParaRPr lang="en-US" sz="1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hidden="1"/>
          <p:cNvSpPr txBox="1"/>
          <p:nvPr/>
        </p:nvSpPr>
        <p:spPr>
          <a:xfrm>
            <a:off x="2867025" y="1676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we have today</a:t>
            </a:r>
            <a:endParaRPr lang="en-US" dirty="0"/>
          </a:p>
        </p:txBody>
      </p:sp>
      <p:sp>
        <p:nvSpPr>
          <p:cNvPr id="4" name="TextBox 3" hidden="1"/>
          <p:cNvSpPr txBox="1"/>
          <p:nvPr/>
        </p:nvSpPr>
        <p:spPr>
          <a:xfrm>
            <a:off x="2438400" y="9144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could improve this for bikes by adding just shoulders and adding sidewalks in spot locations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7620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 we could add a wider shoulder that could be used as a B</a:t>
            </a:r>
            <a:r>
              <a:rPr lang="en-US" b="1" dirty="0" smtClean="0"/>
              <a:t>us Only Lane</a:t>
            </a:r>
            <a:r>
              <a:rPr lang="en-US" dirty="0" smtClean="0"/>
              <a:t> or </a:t>
            </a:r>
            <a:r>
              <a:rPr lang="en-US" b="1" dirty="0" smtClean="0"/>
              <a:t>Managed Lane</a:t>
            </a:r>
            <a:endParaRPr lang="en-US" b="1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76" y="2485893"/>
            <a:ext cx="3743848" cy="1886213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624063"/>
            <a:ext cx="971686" cy="17623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200" y="4876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we consider this option, we would have to include separated multiuse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7620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Given peak directions - possible contraflow lane</a:t>
            </a:r>
            <a:endParaRPr lang="en-US" b="1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5" y="2624063"/>
            <a:ext cx="971686" cy="17623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200" y="4876800"/>
            <a:ext cx="647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Vehicle-to-vehicle communication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Infrastructure-to-vehicle communication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Autonomous vehicles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Other emerging </a:t>
            </a:r>
            <a:r>
              <a:rPr lang="en-US" dirty="0"/>
              <a:t>technologies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70" y="2436291"/>
            <a:ext cx="3091060" cy="193581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09" y="2624063"/>
            <a:ext cx="59213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30" y="2624063"/>
            <a:ext cx="59213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14963" y="3548110"/>
            <a:ext cx="228600" cy="304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55" y="3554439"/>
            <a:ext cx="204815" cy="2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3810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Next Steps: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3716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Hold a final public meeting to review the draft study and collect final public input about transportation improvements from 75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St. to US 287 (Early Summer 2017)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5825" y="3020973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Initiate </a:t>
            </a:r>
            <a:r>
              <a:rPr lang="en-US" b="1" dirty="0" smtClean="0"/>
              <a:t>SH 7 Station Area Design</a:t>
            </a:r>
            <a:r>
              <a:rPr lang="en-US" dirty="0" smtClean="0"/>
              <a:t> Study (Summer-Fall 2017)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5825" y="40386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for funding to complete a comprehensive </a:t>
            </a:r>
            <a:r>
              <a:rPr lang="en-US" b="1" dirty="0"/>
              <a:t>SH 7 BRT Plan </a:t>
            </a:r>
            <a:r>
              <a:rPr lang="en-US" dirty="0"/>
              <a:t>(2018-2020</a:t>
            </a:r>
            <a:r>
              <a:rPr lang="en-US" dirty="0" smtClean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825" y="4684931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Pursue opportunities (funding/working with developers) to make incremental transportation system improvements corridor wide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825" y="2459593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CDOT traffic signal enhancements (Summer 2017)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5825" y="3581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Finish the East Arapahoe Plan (Winter 2017)</a:t>
            </a:r>
          </a:p>
        </p:txBody>
      </p:sp>
    </p:spTree>
    <p:extLst>
      <p:ext uri="{BB962C8B-B14F-4D97-AF65-F5344CB8AC3E}">
        <p14:creationId xmlns:p14="http://schemas.microsoft.com/office/powerpoint/2010/main" val="336214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7620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we are looking for with your feedback: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209675" y="1524000"/>
            <a:ext cx="6553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u="sng" dirty="0" smtClean="0"/>
              <a:t>Bus Rapid Transit</a:t>
            </a:r>
            <a:r>
              <a:rPr lang="en-US" dirty="0" smtClean="0"/>
              <a:t> – Please share your thoughts about future BRT on the corridor</a:t>
            </a:r>
            <a:endParaRPr lang="en-US" b="1" u="sng" dirty="0" smtClean="0"/>
          </a:p>
          <a:p>
            <a:pPr marL="342900" indent="-342900">
              <a:buFont typeface="+mj-lt"/>
              <a:buAutoNum type="arabicPeriod"/>
            </a:pPr>
            <a:endParaRPr lang="en-US" b="1" u="sng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u="sng" dirty="0" smtClean="0"/>
              <a:t>Purpose and Need Statement</a:t>
            </a:r>
            <a:r>
              <a:rPr lang="en-US" dirty="0"/>
              <a:t> </a:t>
            </a: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Do we have it about right?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Are there changes that should be made?</a:t>
            </a:r>
          </a:p>
          <a:p>
            <a:pPr marL="342900" indent="-342900">
              <a:buFont typeface="+mj-lt"/>
              <a:buAutoNum type="arabicPeriod"/>
            </a:pPr>
            <a:endParaRPr lang="en-US" b="1" u="sng" dirty="0" smtClean="0"/>
          </a:p>
          <a:p>
            <a:r>
              <a:rPr lang="en-US" i="1" dirty="0"/>
              <a:t>“The purpose of the proposed multimodal transportation improvements is to address safety for all users and move people efficiently through the corridor.”</a:t>
            </a:r>
          </a:p>
          <a:p>
            <a:pPr marL="342900" indent="-342900">
              <a:buFont typeface="+mj-lt"/>
              <a:buAutoNum type="arabicPeriod"/>
            </a:pPr>
            <a:endParaRPr lang="en-US" b="1" u="sng" dirty="0" smtClean="0"/>
          </a:p>
          <a:p>
            <a:pPr marL="342900" indent="-342900">
              <a:buFont typeface="+mj-lt"/>
              <a:buAutoNum type="arabicPeriod" startAt="3"/>
            </a:pPr>
            <a:r>
              <a:rPr lang="en-US" b="1" u="sng" dirty="0" smtClean="0"/>
              <a:t>Alternative Cross Sections</a:t>
            </a:r>
            <a:r>
              <a:rPr lang="en-US" dirty="0" smtClean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Is our </a:t>
            </a:r>
            <a:r>
              <a:rPr lang="en-US" dirty="0" smtClean="0"/>
              <a:t>focus </a:t>
            </a:r>
            <a:r>
              <a:rPr lang="en-US" dirty="0"/>
              <a:t>on </a:t>
            </a:r>
            <a:r>
              <a:rPr lang="en-US" dirty="0" smtClean="0"/>
              <a:t>intersections </a:t>
            </a:r>
            <a:r>
              <a:rPr lang="en-US" dirty="0"/>
              <a:t>the </a:t>
            </a:r>
            <a:r>
              <a:rPr lang="en-US" dirty="0" smtClean="0"/>
              <a:t>right approach</a:t>
            </a:r>
            <a:r>
              <a:rPr lang="en-US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important is maintaining the rural character of the corridor?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are your reaction to the alternative cross section options?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type of bike facility would you like to see?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Ongoing Studies &amp; Projects on the SH 7 Corridor </a:t>
            </a:r>
            <a:br>
              <a:rPr lang="en-US" sz="3200" dirty="0" smtClean="0"/>
            </a:b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05200" y="2895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324433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805"/>
            <a:ext cx="9144000" cy="305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" y="2460774"/>
            <a:ext cx="1028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Boulder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26400" y="2373868"/>
            <a:ext cx="1117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Brighton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2286408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2286408"/>
            <a:ext cx="0" cy="3487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2614067"/>
            <a:ext cx="2286000" cy="210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1200" y="2635141"/>
            <a:ext cx="304800" cy="3370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0" y="2972208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447800" y="2133600"/>
            <a:ext cx="2271346" cy="240268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52800" y="2286408"/>
            <a:ext cx="366346" cy="456792"/>
          </a:xfrm>
          <a:prstGeom prst="rect">
            <a:avLst/>
          </a:prstGeom>
          <a:solidFill>
            <a:srgbClr val="FFFF00">
              <a:alpha val="44000"/>
            </a:srgb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Fiber Picture"/>
          <p:cNvGrpSpPr/>
          <p:nvPr/>
        </p:nvGrpSpPr>
        <p:grpSpPr>
          <a:xfrm>
            <a:off x="5181600" y="1464248"/>
            <a:ext cx="3483135" cy="2498152"/>
            <a:chOff x="183574" y="2286000"/>
            <a:chExt cx="3886200" cy="267658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74" y="2286000"/>
              <a:ext cx="3886200" cy="26765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83574" y="3937337"/>
              <a:ext cx="3886200" cy="1015663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CDOT- SH 7 Adaptive Signals &amp; Fiber Project (Baseline/US287 to Cherryvale Rd.)</a:t>
              </a:r>
              <a:endParaRPr lang="en-US" sz="2000" dirty="0"/>
            </a:p>
          </p:txBody>
        </p:sp>
      </p:grpSp>
      <p:pic>
        <p:nvPicPr>
          <p:cNvPr id="26" name="Intersection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78" y="4288466"/>
            <a:ext cx="3978997" cy="2431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400" y="4419600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CDOT Signal Upgrades and Fiber Installation Project (Summer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Cherryvale* to Baseline/US287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Installing fiber optic communication utilities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Upgrading signal boxes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Upgrading signal detection</a:t>
            </a:r>
          </a:p>
        </p:txBody>
      </p:sp>
    </p:spTree>
    <p:extLst>
      <p:ext uri="{BB962C8B-B14F-4D97-AF65-F5344CB8AC3E}">
        <p14:creationId xmlns:p14="http://schemas.microsoft.com/office/powerpoint/2010/main" val="155452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 the SH 7 BRT Study Fits in:</a:t>
            </a:r>
            <a:br>
              <a:rPr lang="en-US" sz="3200" dirty="0" smtClean="0"/>
            </a:b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05200" y="2895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324433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805"/>
            <a:ext cx="9144000" cy="305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" y="2460774"/>
            <a:ext cx="1028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Boulder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26400" y="2373868"/>
            <a:ext cx="1117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Brighton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2286408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2286408"/>
            <a:ext cx="0" cy="3487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2614067"/>
            <a:ext cx="2286000" cy="210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1200" y="2635141"/>
            <a:ext cx="304800" cy="3370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0" y="2972208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57200" y="2133600"/>
            <a:ext cx="3261946" cy="240268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52800" y="2286408"/>
            <a:ext cx="366346" cy="456792"/>
          </a:xfrm>
          <a:prstGeom prst="rect">
            <a:avLst/>
          </a:prstGeom>
          <a:solidFill>
            <a:srgbClr val="FFFF00">
              <a:alpha val="44000"/>
            </a:srgb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581401" y="2514804"/>
            <a:ext cx="1981200" cy="228396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791200" y="2819400"/>
            <a:ext cx="3200400" cy="3048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486400" y="2499360"/>
            <a:ext cx="701039" cy="327660"/>
          </a:xfrm>
          <a:custGeom>
            <a:avLst/>
            <a:gdLst>
              <a:gd name="connsiteX0" fmla="*/ 0 w 617220"/>
              <a:gd name="connsiteY0" fmla="*/ 15240 h 327660"/>
              <a:gd name="connsiteX1" fmla="*/ 320040 w 617220"/>
              <a:gd name="connsiteY1" fmla="*/ 0 h 327660"/>
              <a:gd name="connsiteX2" fmla="*/ 617220 w 617220"/>
              <a:gd name="connsiteY2" fmla="*/ 312420 h 327660"/>
              <a:gd name="connsiteX3" fmla="*/ 236220 w 617220"/>
              <a:gd name="connsiteY3" fmla="*/ 327660 h 327660"/>
              <a:gd name="connsiteX4" fmla="*/ 15240 w 617220"/>
              <a:gd name="connsiteY4" fmla="*/ 220980 h 327660"/>
              <a:gd name="connsiteX5" fmla="*/ 0 w 617220"/>
              <a:gd name="connsiteY5" fmla="*/ 15240 h 32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220" h="327660">
                <a:moveTo>
                  <a:pt x="0" y="15240"/>
                </a:moveTo>
                <a:lnTo>
                  <a:pt x="320040" y="0"/>
                </a:lnTo>
                <a:lnTo>
                  <a:pt x="617220" y="312420"/>
                </a:lnTo>
                <a:lnTo>
                  <a:pt x="236220" y="327660"/>
                </a:lnTo>
                <a:lnTo>
                  <a:pt x="15240" y="22098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SH 7 BRT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49348"/>
            <a:ext cx="2915142" cy="3760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BRT"/>
          <p:cNvSpPr txBox="1"/>
          <p:nvPr/>
        </p:nvSpPr>
        <p:spPr>
          <a:xfrm>
            <a:off x="3962400" y="4495800"/>
            <a:ext cx="462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Establishes Feasibility of BRT on SH 7 from Boulder to Brighton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Provides Ridership Projections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Provides preliminary cost estimate</a:t>
            </a:r>
            <a:endParaRPr lang="en-US" dirty="0"/>
          </a:p>
        </p:txBody>
      </p:sp>
      <p:sp>
        <p:nvSpPr>
          <p:cNvPr id="12" name="PEL"/>
          <p:cNvSpPr txBox="1"/>
          <p:nvPr/>
        </p:nvSpPr>
        <p:spPr>
          <a:xfrm>
            <a:off x="4038600" y="4495800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Planning and Environmental Linkages study for SH 7 between 75</a:t>
            </a:r>
            <a:r>
              <a:rPr lang="en-US" baseline="30000" dirty="0" smtClean="0"/>
              <a:t>th</a:t>
            </a:r>
            <a:r>
              <a:rPr lang="en-US" dirty="0" smtClean="0"/>
              <a:t> Street and US 287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Gathers corridor conditions data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Makes recommendations for transportation improvements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33600" y="2111226"/>
            <a:ext cx="1524000" cy="327174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10" grpId="0"/>
      <p:bldP spid="10" grpId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5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Project Goals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929640" y="1403984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Safely &amp; efficiently move people through the corridor</a:t>
            </a:r>
            <a:endParaRPr lang="en-US" sz="24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1923"/>
          <a:stretch/>
        </p:blipFill>
        <p:spPr>
          <a:xfrm>
            <a:off x="1680014" y="1905000"/>
            <a:ext cx="5585852" cy="3886753"/>
          </a:xfrm>
          <a:prstGeom prst="rect">
            <a:avLst/>
          </a:prstGeom>
        </p:spPr>
      </p:pic>
      <p:sp>
        <p:nvSpPr>
          <p:cNvPr id="9" name="Source image 1"/>
          <p:cNvSpPr txBox="1"/>
          <p:nvPr/>
        </p:nvSpPr>
        <p:spPr>
          <a:xfrm>
            <a:off x="1680014" y="5793837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Forth Collins Harmony Rd. ETC Master Plan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510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Goals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3716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Promote economic vitality</a:t>
            </a:r>
          </a:p>
        </p:txBody>
      </p:sp>
      <p:sp>
        <p:nvSpPr>
          <p:cNvPr id="12" name="source image 2"/>
          <p:cNvSpPr txBox="1"/>
          <p:nvPr/>
        </p:nvSpPr>
        <p:spPr>
          <a:xfrm>
            <a:off x="2514600" y="5775960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TOD Arista, Broomfield </a:t>
            </a:r>
            <a:endParaRPr lang="en-US" sz="8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88" y="2209800"/>
            <a:ext cx="4247424" cy="3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5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16196</TotalTime>
  <Words>1245</Words>
  <Application>Microsoft Office PowerPoint</Application>
  <PresentationFormat>On-screen Show (4:3)</PresentationFormat>
  <Paragraphs>191</Paragraphs>
  <Slides>54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State Highway 7 Bus Rapid Transit Study</vt:lpstr>
      <vt:lpstr>What we’re doing a nutshell… </vt:lpstr>
      <vt:lpstr>The SH 7 BRT Study Builds on Recent Efforts </vt:lpstr>
      <vt:lpstr>The SH 7 BRT Study Builds on Recent Efforts </vt:lpstr>
      <vt:lpstr>Ongoing Studies &amp; Projects on the SH 7 Corridor  </vt:lpstr>
      <vt:lpstr>Ongoing Studies &amp; Projects on the SH 7 Corridor  </vt:lpstr>
      <vt:lpstr>How the SH 7 BRT Study Fits in: </vt:lpstr>
      <vt:lpstr>Project Goals</vt:lpstr>
      <vt:lpstr>Project Goals</vt:lpstr>
      <vt:lpstr>Project Goals</vt:lpstr>
      <vt:lpstr>Project Goals</vt:lpstr>
      <vt:lpstr>Project Goals</vt:lpstr>
      <vt:lpstr> Collaboration:  Strong project support from local governments and agencies  </vt:lpstr>
      <vt:lpstr>Bus Rapid Transit (BRT)</vt:lpstr>
      <vt:lpstr>West Corridor Planned Growth by 2040</vt:lpstr>
      <vt:lpstr>East Corridor Planned Growth by 2040</vt:lpstr>
      <vt:lpstr>A Need for Transit</vt:lpstr>
      <vt:lpstr>PowerPoint Presentation</vt:lpstr>
      <vt:lpstr>PowerPoint Presentation</vt:lpstr>
      <vt:lpstr>Station Areas</vt:lpstr>
      <vt:lpstr>2040 Ridership Modeling Results &amp; Corridor Travel Times</vt:lpstr>
      <vt:lpstr>Costs</vt:lpstr>
      <vt:lpstr>Planning and Environmental Linkages (PEL) Study</vt:lpstr>
      <vt:lpstr>Our Purpose and Need Statement</vt:lpstr>
      <vt:lpstr>Rural Character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</dc:title>
  <dc:creator>Ambrosi, Marc</dc:creator>
  <cp:lastModifiedBy>Barth, Andrew</cp:lastModifiedBy>
  <cp:revision>110</cp:revision>
  <dcterms:created xsi:type="dcterms:W3CDTF">2017-04-14T22:00:31Z</dcterms:created>
  <dcterms:modified xsi:type="dcterms:W3CDTF">2017-04-28T15:24:58Z</dcterms:modified>
</cp:coreProperties>
</file>