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sldIdLst>
    <p:sldId id="269" r:id="rId5"/>
    <p:sldId id="262" r:id="rId6"/>
    <p:sldId id="261" r:id="rId7"/>
    <p:sldId id="263" r:id="rId8"/>
    <p:sldId id="264" r:id="rId9"/>
    <p:sldId id="268" r:id="rId10"/>
    <p:sldId id="267" r:id="rId11"/>
    <p:sldId id="266" r:id="rId12"/>
    <p:sldId id="270" r:id="rId13"/>
    <p:sldId id="25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3F2B"/>
    <a:srgbClr val="B8D233"/>
    <a:srgbClr val="5CC6D6"/>
    <a:srgbClr val="F8D22F"/>
    <a:srgbClr val="344529"/>
    <a:srgbClr val="2B3922"/>
    <a:srgbClr val="2E3722"/>
    <a:srgbClr val="FCF7F1"/>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E02648-E0E1-024D-E8C8-B6857C56211B}" v="1526" dt="2020-10-22T07:55:04.074"/>
    <p1510:client id="{116F4DBF-6FC7-4AFF-91F3-99D43CB62E61}" v="108" dt="2020-10-22T20:04:06.558"/>
    <p1510:client id="{11A927D6-39C2-8CF8-7A09-1584D34BDD44}" v="1078" dt="2020-10-22T07:22:03.079"/>
    <p1510:client id="{23C9D5F2-9FEE-4832-973B-6EF47214D545}" v="8" dt="2020-10-22T16:07:44.444"/>
    <p1510:client id="{62CFFFAE-E855-41ED-99F8-4D364F4498C8}" v="426" dt="2020-10-22T06:43:39.6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810" autoAdjust="0"/>
    <p:restoredTop sz="94619" autoAdjust="0"/>
  </p:normalViewPr>
  <p:slideViewPr>
    <p:cSldViewPr snapToGrid="0">
      <p:cViewPr>
        <p:scale>
          <a:sx n="56" d="100"/>
          <a:sy n="56" d="100"/>
        </p:scale>
        <p:origin x="164" y="2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9225C73-1633-42F1-AB3B-7CB183E5F8B8}">
      <dgm:prSet custT="1"/>
      <dgm:spPr/>
      <dgm:t>
        <a:bodyPr/>
        <a:lstStyle/>
        <a:p>
          <a:pPr rtl="0">
            <a:lnSpc>
              <a:spcPct val="100000"/>
            </a:lnSpc>
            <a:defRPr cap="all"/>
          </a:pPr>
          <a:r>
            <a:rPr lang="en-US" sz="1400" b="1" dirty="0">
              <a:latin typeface="Century Gothic" panose="020F0302020204030204"/>
            </a:rPr>
            <a:t> </a:t>
          </a:r>
          <a:endParaRPr lang="en-US" sz="1100" b="1" dirty="0"/>
        </a:p>
        <a:p>
          <a:pPr>
            <a:lnSpc>
              <a:spcPct val="100000"/>
            </a:lnSpc>
            <a:defRPr cap="all"/>
          </a:pPr>
          <a:endParaRPr lang="en-US" sz="1100" b="1" dirty="0"/>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CEDEE6EE-7182-4C97-A3EA-43997DA6AFA7}">
      <dgm:prSet phldr="0"/>
      <dgm:spPr/>
      <dgm:t>
        <a:bodyPr/>
        <a:lstStyle/>
        <a:p>
          <a:pPr>
            <a:lnSpc>
              <a:spcPct val="100000"/>
            </a:lnSpc>
            <a:defRPr cap="all"/>
          </a:pPr>
          <a:endParaRPr lang="en-US" b="1" dirty="0"/>
        </a:p>
        <a:p>
          <a:pPr>
            <a:lnSpc>
              <a:spcPct val="100000"/>
            </a:lnSpc>
            <a:defRPr cap="all"/>
          </a:pPr>
          <a:endParaRPr lang="en-US" b="0" dirty="0"/>
        </a:p>
        <a:p>
          <a:pPr>
            <a:lnSpc>
              <a:spcPct val="100000"/>
            </a:lnSpc>
            <a:defRPr cap="all"/>
          </a:pPr>
          <a:endParaRPr lang="en-US" b="1" dirty="0"/>
        </a:p>
      </dgm:t>
    </dgm:pt>
    <dgm:pt modelId="{FE6BD822-5BD4-4E13-89E9-5554F33C1890}" type="parTrans" cxnId="{AD762CEB-3ACA-4C38-95EE-962D8A0FF26D}">
      <dgm:prSet/>
      <dgm:spPr/>
    </dgm:pt>
    <dgm:pt modelId="{3A6886E8-ECF4-4122-9D21-F9D827423C25}" type="sibTrans" cxnId="{AD762CEB-3ACA-4C38-95EE-962D8A0FF26D}">
      <dgm:prSet/>
      <dgm:spPr/>
    </dgm:pt>
    <dgm:pt modelId="{50B3CE7C-E10B-4E23-BD93-03664997C932}" type="pres">
      <dgm:prSet presAssocID="{01A66772-F185-4D58-B8BB-E9370D7A7A2B}" presName="root" presStyleCnt="0">
        <dgm:presLayoutVars>
          <dgm:dir/>
          <dgm:resizeHandles val="exact"/>
        </dgm:presLayoutVars>
      </dgm:prSet>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0" presStyleCnt="2"/>
      <dgm:spPr/>
    </dgm:pt>
    <dgm:pt modelId="{DB4CA7C4-FCA1-4127-B20A-2A5C031A3CF4}" type="pres">
      <dgm:prSet presAssocID="{49225C73-1633-42F1-AB3B-7CB183E5F8B8}" presName="iconRect" presStyleLbl="node1" presStyleIdx="0" presStyleCnt="2"/>
      <dgm:spPr>
        <a:blipFill rotWithShape="1">
          <a:blip xmlns:r="http://schemas.openxmlformats.org/officeDocument/2006/relationships" r:embed="rId1"/>
          <a:srcRect/>
          <a:stretch>
            <a:fillRect t="-11000" b="-11000"/>
          </a:stretch>
        </a:blipFill>
      </dgm:spPr>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0" presStyleCnt="2" custScaleX="121122" custLinFactNeighborY="-13003">
        <dgm:presLayoutVars>
          <dgm:chMax val="1"/>
          <dgm:chPref val="1"/>
        </dgm:presLayoutVars>
      </dgm:prSet>
      <dgm:spPr/>
    </dgm:pt>
    <dgm:pt modelId="{5A266296-0042-402F-92EF-D59AB148E92E}" type="pres">
      <dgm:prSet presAssocID="{9646853A-8964-4519-A5B1-0B7D18B2983D}" presName="sibTrans" presStyleCnt="0"/>
      <dgm:spPr/>
    </dgm:pt>
    <dgm:pt modelId="{2C60E943-E068-44D8-8DB9-9A368E9506DD}" type="pres">
      <dgm:prSet presAssocID="{CEDEE6EE-7182-4C97-A3EA-43997DA6AFA7}" presName="compNode" presStyleCnt="0"/>
      <dgm:spPr/>
    </dgm:pt>
    <dgm:pt modelId="{A79A20E9-AE98-4BD1-B722-820C0A77CBE8}" type="pres">
      <dgm:prSet presAssocID="{CEDEE6EE-7182-4C97-A3EA-43997DA6AFA7}" presName="iconBgRect" presStyleLbl="bgShp" presStyleIdx="1" presStyleCnt="2"/>
      <dgm:spPr/>
    </dgm:pt>
    <dgm:pt modelId="{C8ACC26D-2ED7-4EE0-B789-0D60A8ADDDF8}" type="pres">
      <dgm:prSet presAssocID="{CEDEE6EE-7182-4C97-A3EA-43997DA6AFA7}" presName="iconRect" presStyleLbl="node1" presStyleIdx="1" presStyleCnt="2"/>
      <dgm:spPr/>
    </dgm:pt>
    <dgm:pt modelId="{108C8357-1D23-45A1-8A1A-75DE45A0BBB5}" type="pres">
      <dgm:prSet presAssocID="{CEDEE6EE-7182-4C97-A3EA-43997DA6AFA7}" presName="spaceRect" presStyleCnt="0"/>
      <dgm:spPr/>
    </dgm:pt>
    <dgm:pt modelId="{E7CD2BEE-F7C1-432B-8819-A15FAE5754D4}" type="pres">
      <dgm:prSet presAssocID="{CEDEE6EE-7182-4C97-A3EA-43997DA6AFA7}" presName="textRect" presStyleLbl="revTx" presStyleIdx="1" presStyleCnt="2">
        <dgm:presLayoutVars>
          <dgm:chMax val="1"/>
          <dgm:chPref val="1"/>
        </dgm:presLayoutVars>
      </dgm:prSet>
      <dgm:spPr/>
    </dgm:pt>
  </dgm:ptLst>
  <dgm:cxnLst>
    <dgm:cxn modelId="{EA29B000-76E4-48F4-B6F8-8FAF3B7D7F4D}" type="presOf" srcId="{CEDEE6EE-7182-4C97-A3EA-43997DA6AFA7}" destId="{E7CD2BEE-F7C1-432B-8819-A15FAE5754D4}" srcOrd="0" destOrd="0" presId="urn:microsoft.com/office/officeart/2018/5/layout/IconCircleLabelList"/>
    <dgm:cxn modelId="{A9154303-8225-4248-91DC-1B0156A35F07}" srcId="{01A66772-F185-4D58-B8BB-E9370D7A7A2B}" destId="{49225C73-1633-42F1-AB3B-7CB183E5F8B8}" srcOrd="0" destOrd="0" parTransId="{1A0E2090-1D4F-438A-8766-B6030CE01ADD}" sibTransId="{9646853A-8964-4519-A5B1-0B7D18B2983D}"/>
    <dgm:cxn modelId="{ED0E3622-E3C1-437F-B8D0-F1D829B416ED}" type="presOf" srcId="{49225C73-1633-42F1-AB3B-7CB183E5F8B8}" destId="{7E6FE37A-5DB0-4899-9FCB-0CE39BC185F8}" srcOrd="0" destOrd="0" presId="urn:microsoft.com/office/officeart/2018/5/layout/IconCircleLabelList"/>
    <dgm:cxn modelId="{676D3A6A-6EA7-4483-BB12-0BD4A7D7AF9D}" type="presOf" srcId="{01A66772-F185-4D58-B8BB-E9370D7A7A2B}" destId="{50B3CE7C-E10B-4E23-BD93-03664997C932}" srcOrd="0" destOrd="0" presId="urn:microsoft.com/office/officeart/2018/5/layout/IconCircleLabelList"/>
    <dgm:cxn modelId="{AD762CEB-3ACA-4C38-95EE-962D8A0FF26D}" srcId="{01A66772-F185-4D58-B8BB-E9370D7A7A2B}" destId="{CEDEE6EE-7182-4C97-A3EA-43997DA6AFA7}" srcOrd="1" destOrd="0" parTransId="{FE6BD822-5BD4-4E13-89E9-5554F33C1890}" sibTransId="{3A6886E8-ECF4-4122-9D21-F9D827423C25}"/>
    <dgm:cxn modelId="{59AF97C2-9A7A-47C7-8626-45314CA223EC}" type="presParOf" srcId="{50B3CE7C-E10B-4E23-BD93-03664997C932}" destId="{C998AB0A-577D-44AA-A068-F634DDE7BD47}" srcOrd="0" destOrd="0" presId="urn:microsoft.com/office/officeart/2018/5/layout/IconCircleLabelList"/>
    <dgm:cxn modelId="{17777627-43F3-4CE3-9C96-A1E0C3992F3A}" type="presParOf" srcId="{C998AB0A-577D-44AA-A068-F634DDE7BD47}" destId="{BCD8CDD9-0C56-4401-ADB1-8B48DAB2C96F}" srcOrd="0" destOrd="0" presId="urn:microsoft.com/office/officeart/2018/5/layout/IconCircleLabelList"/>
    <dgm:cxn modelId="{5573A071-5A07-467C-BB6B-DB755771152D}" type="presParOf" srcId="{C998AB0A-577D-44AA-A068-F634DDE7BD47}" destId="{DB4CA7C4-FCA1-4127-B20A-2A5C031A3CF4}" srcOrd="1" destOrd="0" presId="urn:microsoft.com/office/officeart/2018/5/layout/IconCircleLabelList"/>
    <dgm:cxn modelId="{E2C52BE3-35DF-4392-BE60-26D5C5F71EFE}" type="presParOf" srcId="{C998AB0A-577D-44AA-A068-F634DDE7BD47}" destId="{9B0C8FBF-0BDD-48A5-967E-F3FE71659F6A}" srcOrd="2" destOrd="0" presId="urn:microsoft.com/office/officeart/2018/5/layout/IconCircleLabelList"/>
    <dgm:cxn modelId="{3E2CA759-9883-4C27-B7A0-53E4CE82B3DB}" type="presParOf" srcId="{C998AB0A-577D-44AA-A068-F634DDE7BD47}" destId="{7E6FE37A-5DB0-4899-9FCB-0CE39BC185F8}" srcOrd="3" destOrd="0" presId="urn:microsoft.com/office/officeart/2018/5/layout/IconCircleLabelList"/>
    <dgm:cxn modelId="{90A06FED-E6C0-4C50-A124-D0ACC71303C9}" type="presParOf" srcId="{50B3CE7C-E10B-4E23-BD93-03664997C932}" destId="{5A266296-0042-402F-92EF-D59AB148E92E}" srcOrd="1" destOrd="0" presId="urn:microsoft.com/office/officeart/2018/5/layout/IconCircleLabelList"/>
    <dgm:cxn modelId="{E2F884CF-6AB3-4C5F-B2C9-6672E6C4D15B}" type="presParOf" srcId="{50B3CE7C-E10B-4E23-BD93-03664997C932}" destId="{2C60E943-E068-44D8-8DB9-9A368E9506DD}" srcOrd="2" destOrd="0" presId="urn:microsoft.com/office/officeart/2018/5/layout/IconCircleLabelList"/>
    <dgm:cxn modelId="{CB99C0D4-40B0-48FF-8A27-06EFF044D616}" type="presParOf" srcId="{2C60E943-E068-44D8-8DB9-9A368E9506DD}" destId="{A79A20E9-AE98-4BD1-B722-820C0A77CBE8}" srcOrd="0" destOrd="0" presId="urn:microsoft.com/office/officeart/2018/5/layout/IconCircleLabelList"/>
    <dgm:cxn modelId="{CFEC51F1-2D8E-4B4E-8290-BF9E07CBB005}" type="presParOf" srcId="{2C60E943-E068-44D8-8DB9-9A368E9506DD}" destId="{C8ACC26D-2ED7-4EE0-B789-0D60A8ADDDF8}" srcOrd="1" destOrd="0" presId="urn:microsoft.com/office/officeart/2018/5/layout/IconCircleLabelList"/>
    <dgm:cxn modelId="{AD7D5B26-FB1D-46B6-B2D4-6265E6415118}" type="presParOf" srcId="{2C60E943-E068-44D8-8DB9-9A368E9506DD}" destId="{108C8357-1D23-45A1-8A1A-75DE45A0BBB5}" srcOrd="2" destOrd="0" presId="urn:microsoft.com/office/officeart/2018/5/layout/IconCircleLabelList"/>
    <dgm:cxn modelId="{E0B9E455-DB5F-49B9-8845-66B026B93309}" type="presParOf" srcId="{2C60E943-E068-44D8-8DB9-9A368E9506DD}" destId="{E7CD2BEE-F7C1-432B-8819-A15FAE5754D4}"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8CDD9-0C56-4401-ADB1-8B48DAB2C96F}">
      <dsp:nvSpPr>
        <dsp:cNvPr id="0" name=""/>
        <dsp:cNvSpPr/>
      </dsp:nvSpPr>
      <dsp:spPr>
        <a:xfrm>
          <a:off x="1816199" y="124843"/>
          <a:ext cx="2196000" cy="2196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2284199" y="592843"/>
          <a:ext cx="1260000" cy="1260000"/>
        </a:xfrm>
        <a:prstGeom prst="rect">
          <a:avLst/>
        </a:prstGeom>
        <a:blipFill rotWithShape="1">
          <a:blip xmlns:r="http://schemas.openxmlformats.org/officeDocument/2006/relationships" r:embed="rId1"/>
          <a:srcRect/>
          <a:stretch>
            <a:fillRect t="-11000" b="-11000"/>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734003" y="2911221"/>
          <a:ext cx="436039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rtl="0">
            <a:lnSpc>
              <a:spcPct val="100000"/>
            </a:lnSpc>
            <a:spcBef>
              <a:spcPct val="0"/>
            </a:spcBef>
            <a:spcAft>
              <a:spcPct val="35000"/>
            </a:spcAft>
            <a:buNone/>
            <a:defRPr cap="all"/>
          </a:pPr>
          <a:r>
            <a:rPr lang="en-US" sz="1400" b="1" kern="1200" dirty="0">
              <a:latin typeface="Century Gothic" panose="020F0302020204030204"/>
            </a:rPr>
            <a:t> </a:t>
          </a:r>
          <a:endParaRPr lang="en-US" sz="1100" b="1" kern="1200" dirty="0"/>
        </a:p>
        <a:p>
          <a:pPr marL="0" lvl="0" indent="0" algn="ctr" defTabSz="622300">
            <a:lnSpc>
              <a:spcPct val="100000"/>
            </a:lnSpc>
            <a:spcBef>
              <a:spcPct val="0"/>
            </a:spcBef>
            <a:spcAft>
              <a:spcPct val="35000"/>
            </a:spcAft>
            <a:buNone/>
            <a:defRPr cap="all"/>
          </a:pPr>
          <a:endParaRPr lang="en-US" sz="1100" b="1" kern="1200" dirty="0"/>
        </a:p>
      </dsp:txBody>
      <dsp:txXfrm>
        <a:off x="734003" y="2911221"/>
        <a:ext cx="4360392" cy="720000"/>
      </dsp:txXfrm>
    </dsp:sp>
    <dsp:sp modelId="{A79A20E9-AE98-4BD1-B722-820C0A77CBE8}">
      <dsp:nvSpPr>
        <dsp:cNvPr id="0" name=""/>
        <dsp:cNvSpPr/>
      </dsp:nvSpPr>
      <dsp:spPr>
        <a:xfrm>
          <a:off x="6426396" y="124843"/>
          <a:ext cx="2196000" cy="2196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ACC26D-2ED7-4EE0-B789-0D60A8ADDDF8}">
      <dsp:nvSpPr>
        <dsp:cNvPr id="0" name=""/>
        <dsp:cNvSpPr/>
      </dsp:nvSpPr>
      <dsp:spPr>
        <a:xfrm>
          <a:off x="6894396" y="592843"/>
          <a:ext cx="1260000" cy="1260000"/>
        </a:xfrm>
        <a:prstGeom prst="rect">
          <a:avLst/>
        </a:prstGeom>
        <a:solidFill>
          <a:schemeClr val="bg1">
            <a:hueOff val="0"/>
            <a:satOff val="0"/>
            <a:lumOff val="0"/>
            <a:alphaOff val="0"/>
          </a:schemeClr>
        </a:solid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CD2BEE-F7C1-432B-8819-A15FAE5754D4}">
      <dsp:nvSpPr>
        <dsp:cNvPr id="0" name=""/>
        <dsp:cNvSpPr/>
      </dsp:nvSpPr>
      <dsp:spPr>
        <a:xfrm>
          <a:off x="5724396" y="3004843"/>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endParaRPr lang="en-US" sz="1200" b="1" kern="1200" dirty="0"/>
        </a:p>
        <a:p>
          <a:pPr marL="0" lvl="0" indent="0" algn="ctr" defTabSz="533400">
            <a:lnSpc>
              <a:spcPct val="100000"/>
            </a:lnSpc>
            <a:spcBef>
              <a:spcPct val="0"/>
            </a:spcBef>
            <a:spcAft>
              <a:spcPct val="35000"/>
            </a:spcAft>
            <a:buNone/>
            <a:defRPr cap="all"/>
          </a:pPr>
          <a:endParaRPr lang="en-US" sz="1200" b="0" kern="1200" dirty="0"/>
        </a:p>
        <a:p>
          <a:pPr marL="0" lvl="0" indent="0" algn="ctr" defTabSz="533400">
            <a:lnSpc>
              <a:spcPct val="100000"/>
            </a:lnSpc>
            <a:spcBef>
              <a:spcPct val="0"/>
            </a:spcBef>
            <a:spcAft>
              <a:spcPct val="35000"/>
            </a:spcAft>
            <a:buNone/>
            <a:defRPr cap="all"/>
          </a:pPr>
          <a:endParaRPr lang="en-US" sz="1200" b="1" kern="1200" dirty="0"/>
        </a:p>
      </dsp:txBody>
      <dsp:txXfrm>
        <a:off x="5724396" y="3004843"/>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10/22/2020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10/22/2020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10/22/2020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10/22/2020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10/22/2020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10/22/2020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10/22/2020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10/22/2020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10/22/2020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hyperlink" Target="https://www.bouldercounty.org/transportation/plans-and-projects/transportation-master-pla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purchasing@bouldercounty.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2" y="2527261"/>
            <a:ext cx="4775075" cy="1630907"/>
          </a:xfrm>
        </p:spPr>
        <p:txBody>
          <a:bodyPr>
            <a:normAutofit fontScale="90000"/>
          </a:bodyPr>
          <a:lstStyle/>
          <a:p>
            <a:r>
              <a:rPr lang="en-US" sz="4400" dirty="0"/>
              <a:t>WELCOME TO THE Pre-Proposal Meeting FOR RFP:7179-20</a:t>
            </a:r>
            <a:br>
              <a:rPr lang="en-US" sz="4400" dirty="0"/>
            </a:br>
            <a:endParaRPr lang="en-US" sz="4400" dirty="0">
              <a:solidFill>
                <a:schemeClr val="tx1"/>
              </a:solidFill>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2" y="4030999"/>
            <a:ext cx="4775075" cy="866775"/>
          </a:xfrm>
        </p:spPr>
        <p:txBody>
          <a:bodyPr>
            <a:normAutofit fontScale="92500"/>
          </a:bodyPr>
          <a:lstStyle/>
          <a:p>
            <a:pPr>
              <a:spcAft>
                <a:spcPts val="600"/>
              </a:spcAft>
            </a:pPr>
            <a:r>
              <a:rPr lang="en-US" sz="2400" dirty="0"/>
              <a:t>Coordinated Human Services</a:t>
            </a:r>
            <a:br>
              <a:rPr lang="en-US" sz="2400" dirty="0"/>
            </a:br>
            <a:r>
              <a:rPr lang="en-US" sz="2400" dirty="0"/>
              <a:t>Transportation Plan</a:t>
            </a:r>
            <a:endParaRPr lang="en-US" sz="2400" dirty="0">
              <a:solidFill>
                <a:schemeClr val="tx1"/>
              </a:solidFill>
            </a:endParaRPr>
          </a:p>
        </p:txBody>
      </p:sp>
    </p:spTree>
    <p:extLst>
      <p:ext uri="{BB962C8B-B14F-4D97-AF65-F5344CB8AC3E}">
        <p14:creationId xmlns:p14="http://schemas.microsoft.com/office/powerpoint/2010/main" val="137074644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1" y="2487572"/>
            <a:ext cx="4775075" cy="1630907"/>
          </a:xfrm>
        </p:spPr>
        <p:txBody>
          <a:bodyPr>
            <a:normAutofit fontScale="90000"/>
          </a:bodyPr>
          <a:lstStyle/>
          <a:p>
            <a:r>
              <a:rPr lang="en-US" sz="4000" dirty="0"/>
              <a:t>THANK YOU FOR ATTENDING THE Pre-Proposal Meeting FOR RFP:7179-20</a:t>
            </a:r>
            <a:br>
              <a:rPr lang="en-US" sz="4400" dirty="0"/>
            </a:br>
            <a:endParaRPr lang="en-US" sz="4400" dirty="0">
              <a:solidFill>
                <a:schemeClr val="tx1"/>
              </a:solidFill>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45165" y="4008422"/>
            <a:ext cx="4775075" cy="866775"/>
          </a:xfrm>
        </p:spPr>
        <p:txBody>
          <a:bodyPr>
            <a:normAutofit fontScale="92500"/>
          </a:bodyPr>
          <a:lstStyle/>
          <a:p>
            <a:pPr>
              <a:spcAft>
                <a:spcPts val="600"/>
              </a:spcAft>
            </a:pPr>
            <a:r>
              <a:rPr lang="en-US" sz="2400" dirty="0"/>
              <a:t>Coordinated Human Services</a:t>
            </a:r>
            <a:br>
              <a:rPr lang="en-US" sz="2400" dirty="0"/>
            </a:br>
            <a:r>
              <a:rPr lang="en-US" sz="2400" dirty="0"/>
              <a:t>Transportation Plan</a:t>
            </a:r>
            <a:endParaRPr lang="en-US" sz="2400" dirty="0">
              <a:solidFill>
                <a:schemeClr val="tx1"/>
              </a:solidFill>
            </a:endParaRP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3EA9D-DBE3-4F2B-9DD8-CF8062CAFEFE}"/>
              </a:ext>
            </a:extLst>
          </p:cNvPr>
          <p:cNvSpPr>
            <a:spLocks noGrp="1"/>
          </p:cNvSpPr>
          <p:nvPr>
            <p:ph type="title"/>
          </p:nvPr>
        </p:nvSpPr>
        <p:spPr>
          <a:solidFill>
            <a:srgbClr val="F8D22F"/>
          </a:solidFill>
        </p:spPr>
        <p:txBody>
          <a:bodyPr/>
          <a:lstStyle/>
          <a:p>
            <a:r>
              <a:rPr lang="en-US" b="1" dirty="0"/>
              <a:t>AGENDA</a:t>
            </a:r>
          </a:p>
        </p:txBody>
      </p:sp>
      <p:sp>
        <p:nvSpPr>
          <p:cNvPr id="3" name="Content Placeholder 2">
            <a:extLst>
              <a:ext uri="{FF2B5EF4-FFF2-40B4-BE49-F238E27FC236}">
                <a16:creationId xmlns:a16="http://schemas.microsoft.com/office/drawing/2014/main" id="{822D28D8-B46C-47E8-AA48-C6CD8F4D6ED9}"/>
              </a:ext>
            </a:extLst>
          </p:cNvPr>
          <p:cNvSpPr>
            <a:spLocks noGrp="1"/>
          </p:cNvSpPr>
          <p:nvPr>
            <p:ph idx="1"/>
          </p:nvPr>
        </p:nvSpPr>
        <p:spPr/>
        <p:txBody>
          <a:bodyPr vert="horz" lIns="91440" tIns="45720" rIns="91440" bIns="45720" rtlCol="0" anchor="t">
            <a:normAutofit fontScale="92500" lnSpcReduction="20000"/>
          </a:bodyPr>
          <a:lstStyle/>
          <a:p>
            <a:r>
              <a:rPr lang="en-US" sz="3200" dirty="0"/>
              <a:t>Introductions</a:t>
            </a:r>
          </a:p>
          <a:p>
            <a:r>
              <a:rPr lang="en-US" sz="3200" dirty="0"/>
              <a:t>Project Overview</a:t>
            </a:r>
          </a:p>
          <a:p>
            <a:r>
              <a:rPr lang="en-US" sz="3200" dirty="0"/>
              <a:t>Deliverables Overview</a:t>
            </a:r>
            <a:endParaRPr lang="en-US" dirty="0"/>
          </a:p>
          <a:p>
            <a:r>
              <a:rPr lang="en-US" sz="3200" dirty="0">
                <a:ea typeface="+mn-lt"/>
                <a:cs typeface="+mn-lt"/>
              </a:rPr>
              <a:t>Deliverables Key Dates</a:t>
            </a:r>
            <a:endParaRPr lang="en-US" sz="3200" dirty="0"/>
          </a:p>
          <a:p>
            <a:r>
              <a:rPr lang="en-US" sz="3200" dirty="0">
                <a:ea typeface="+mn-lt"/>
                <a:cs typeface="+mn-lt"/>
              </a:rPr>
              <a:t>Estimated Project Schedule</a:t>
            </a:r>
          </a:p>
          <a:p>
            <a:r>
              <a:rPr lang="en-US" sz="3200" dirty="0">
                <a:ea typeface="+mn-lt"/>
                <a:cs typeface="+mn-lt"/>
              </a:rPr>
              <a:t>Contract Award Process Key Dates</a:t>
            </a:r>
            <a:endParaRPr lang="en-US" dirty="0"/>
          </a:p>
          <a:p>
            <a:r>
              <a:rPr lang="en-US" sz="3200" dirty="0"/>
              <a:t>Questions &amp; Answers</a:t>
            </a:r>
            <a:endParaRPr lang="en-US" sz="1600" dirty="0"/>
          </a:p>
        </p:txBody>
      </p:sp>
    </p:spTree>
    <p:extLst>
      <p:ext uri="{BB962C8B-B14F-4D97-AF65-F5344CB8AC3E}">
        <p14:creationId xmlns:p14="http://schemas.microsoft.com/office/powerpoint/2010/main" val="2546217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solidFill>
            <a:srgbClr val="92D050"/>
          </a:solidFill>
        </p:spPr>
        <p:txBody>
          <a:bodyPr>
            <a:normAutofit/>
          </a:bodyPr>
          <a:lstStyle/>
          <a:p>
            <a:r>
              <a:rPr lang="en-US" b="1" dirty="0"/>
              <a:t>INTRODUCTIONS - Project Managers</a:t>
            </a:r>
          </a:p>
        </p:txBody>
      </p:sp>
      <p:graphicFrame>
        <p:nvGraphicFramePr>
          <p:cNvPr id="5" name="Content Placeholder 2" descr="SmartArt graphic">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243608963"/>
              </p:ext>
            </p:extLst>
          </p:nvPr>
        </p:nvGraphicFramePr>
        <p:xfrm>
          <a:off x="987188" y="2167981"/>
          <a:ext cx="10058400" cy="3849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66081F6C-59C7-4234-BECD-E12268E7FBFF}"/>
              </a:ext>
            </a:extLst>
          </p:cNvPr>
          <p:cNvSpPr txBox="1"/>
          <p:nvPr/>
        </p:nvSpPr>
        <p:spPr>
          <a:xfrm>
            <a:off x="1704975" y="1628728"/>
            <a:ext cx="1266825" cy="1066801"/>
          </a:xfrm>
          <a:prstGeom prst="rect">
            <a:avLst/>
          </a:prstGeom>
          <a:noFill/>
        </p:spPr>
        <p:txBody>
          <a:bodyPr wrap="square" rtlCol="0">
            <a:spAutoFit/>
          </a:bodyPr>
          <a:lstStyle/>
          <a:p>
            <a:endParaRPr lang="en-US" dirty="0"/>
          </a:p>
        </p:txBody>
      </p:sp>
      <p:sp>
        <p:nvSpPr>
          <p:cNvPr id="15" name="TextBox 14">
            <a:extLst>
              <a:ext uri="{FF2B5EF4-FFF2-40B4-BE49-F238E27FC236}">
                <a16:creationId xmlns:a16="http://schemas.microsoft.com/office/drawing/2014/main" id="{E9F37B18-A148-4012-8D44-58641A251CF4}"/>
              </a:ext>
            </a:extLst>
          </p:cNvPr>
          <p:cNvSpPr txBox="1"/>
          <p:nvPr/>
        </p:nvSpPr>
        <p:spPr>
          <a:xfrm>
            <a:off x="776596" y="5653015"/>
            <a:ext cx="10749886"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dirty="0"/>
              <a:t>Transportation Planning Division Manager, Kathleen Bracke</a:t>
            </a:r>
          </a:p>
          <a:p>
            <a:pPr algn="ctr"/>
            <a:r>
              <a:rPr lang="en-US" sz="1400" b="1" dirty="0"/>
              <a:t>Community Planning &amp; Permitting Department Head, Dale Case</a:t>
            </a:r>
            <a:endParaRPr lang="en-US" dirty="0"/>
          </a:p>
          <a:p>
            <a:pPr algn="ctr"/>
            <a:r>
              <a:rPr lang="en-US" sz="1400" b="1" dirty="0"/>
              <a:t>Boulder County Commissioners – Elise Jones, Deb Gardner, Matt Jones</a:t>
            </a:r>
          </a:p>
        </p:txBody>
      </p:sp>
      <p:pic>
        <p:nvPicPr>
          <p:cNvPr id="12" name="Picture 12">
            <a:extLst>
              <a:ext uri="{FF2B5EF4-FFF2-40B4-BE49-F238E27FC236}">
                <a16:creationId xmlns:a16="http://schemas.microsoft.com/office/drawing/2014/main" id="{B7EC3D7D-E092-4B2B-8A7C-06B9424E53B6}"/>
              </a:ext>
            </a:extLst>
          </p:cNvPr>
          <p:cNvPicPr>
            <a:picLocks noChangeAspect="1"/>
          </p:cNvPicPr>
          <p:nvPr/>
        </p:nvPicPr>
        <p:blipFill>
          <a:blip r:embed="rId7"/>
          <a:stretch>
            <a:fillRect/>
          </a:stretch>
        </p:blipFill>
        <p:spPr>
          <a:xfrm>
            <a:off x="7862888" y="2746375"/>
            <a:ext cx="1355725" cy="1327150"/>
          </a:xfrm>
          <a:prstGeom prst="rect">
            <a:avLst/>
          </a:prstGeom>
        </p:spPr>
      </p:pic>
      <p:sp>
        <p:nvSpPr>
          <p:cNvPr id="1249" name="TextBox 1248">
            <a:extLst>
              <a:ext uri="{FF2B5EF4-FFF2-40B4-BE49-F238E27FC236}">
                <a16:creationId xmlns:a16="http://schemas.microsoft.com/office/drawing/2014/main" id="{56DBBA7A-A91F-48FC-926C-AAA022CD2A27}"/>
              </a:ext>
            </a:extLst>
          </p:cNvPr>
          <p:cNvSpPr txBox="1"/>
          <p:nvPr/>
        </p:nvSpPr>
        <p:spPr>
          <a:xfrm>
            <a:off x="2336800" y="4559300"/>
            <a:ext cx="31877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t>YOUTH TRANSPORTATION PROGRAM MANAGER CAMMIE EDSON</a:t>
            </a:r>
            <a:endParaRPr lang="en-US" b="1"/>
          </a:p>
        </p:txBody>
      </p:sp>
      <p:sp>
        <p:nvSpPr>
          <p:cNvPr id="1251" name="TextBox 1250">
            <a:extLst>
              <a:ext uri="{FF2B5EF4-FFF2-40B4-BE49-F238E27FC236}">
                <a16:creationId xmlns:a16="http://schemas.microsoft.com/office/drawing/2014/main" id="{4F0509A5-C4CE-46E7-B90E-5CD00C67BE3C}"/>
              </a:ext>
            </a:extLst>
          </p:cNvPr>
          <p:cNvSpPr txBox="1"/>
          <p:nvPr/>
        </p:nvSpPr>
        <p:spPr>
          <a:xfrm>
            <a:off x="7178675" y="4562475"/>
            <a:ext cx="29337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ea typeface="+mn-lt"/>
                <a:cs typeface="+mn-lt"/>
              </a:rPr>
              <a:t>MOBILITY FOR ALL PROGRAM MANAGER</a:t>
            </a:r>
            <a:endParaRPr lang="en-US" dirty="0">
              <a:ea typeface="+mn-lt"/>
              <a:cs typeface="+mn-lt"/>
            </a:endParaRPr>
          </a:p>
          <a:p>
            <a:pPr algn="ctr"/>
            <a:r>
              <a:rPr lang="en-US" b="1" dirty="0">
                <a:ea typeface="+mn-lt"/>
                <a:cs typeface="+mn-lt"/>
              </a:rPr>
              <a:t>ANGEL BOND</a:t>
            </a:r>
            <a:endParaRPr lang="en-US" b="1" dirty="0"/>
          </a:p>
        </p:txBody>
      </p:sp>
    </p:spTree>
    <p:extLst>
      <p:ext uri="{BB962C8B-B14F-4D97-AF65-F5344CB8AC3E}">
        <p14:creationId xmlns:p14="http://schemas.microsoft.com/office/powerpoint/2010/main" val="18324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3EA9D-DBE3-4F2B-9DD8-CF8062CAFEFE}"/>
              </a:ext>
            </a:extLst>
          </p:cNvPr>
          <p:cNvSpPr>
            <a:spLocks noGrp="1"/>
          </p:cNvSpPr>
          <p:nvPr>
            <p:ph type="title"/>
          </p:nvPr>
        </p:nvSpPr>
        <p:spPr>
          <a:solidFill>
            <a:srgbClr val="F03F2B"/>
          </a:solidFill>
        </p:spPr>
        <p:txBody>
          <a:bodyPr/>
          <a:lstStyle/>
          <a:p>
            <a:r>
              <a:rPr lang="en-US" b="1"/>
              <a:t>PROJECT OVERVIEW</a:t>
            </a:r>
            <a:endParaRPr lang="en-US" b="1" dirty="0"/>
          </a:p>
        </p:txBody>
      </p:sp>
      <p:sp>
        <p:nvSpPr>
          <p:cNvPr id="3" name="Content Placeholder 2">
            <a:extLst>
              <a:ext uri="{FF2B5EF4-FFF2-40B4-BE49-F238E27FC236}">
                <a16:creationId xmlns:a16="http://schemas.microsoft.com/office/drawing/2014/main" id="{822D28D8-B46C-47E8-AA48-C6CD8F4D6ED9}"/>
              </a:ext>
            </a:extLst>
          </p:cNvPr>
          <p:cNvSpPr>
            <a:spLocks noGrp="1"/>
          </p:cNvSpPr>
          <p:nvPr>
            <p:ph idx="1"/>
          </p:nvPr>
        </p:nvSpPr>
        <p:spPr>
          <a:xfrm>
            <a:off x="1066800" y="2331720"/>
            <a:ext cx="10058400" cy="4130552"/>
          </a:xfrm>
        </p:spPr>
        <p:txBody>
          <a:bodyPr vert="horz" lIns="91440" tIns="45720" rIns="91440" bIns="45720" rtlCol="0" anchor="t">
            <a:normAutofit/>
          </a:bodyPr>
          <a:lstStyle/>
          <a:p>
            <a:r>
              <a:rPr lang="en-US" sz="1800" b="1" u="sng" dirty="0"/>
              <a:t>Advance:</a:t>
            </a:r>
            <a:r>
              <a:rPr lang="en-US" sz="1800" dirty="0"/>
              <a:t> </a:t>
            </a:r>
            <a:r>
              <a:rPr lang="en-US" sz="1800" dirty="0">
                <a:hlinkClick r:id="rId2"/>
              </a:rPr>
              <a:t>Boulder County’s 2020 Transportation Master Plan (TMP)</a:t>
            </a:r>
            <a:r>
              <a:rPr lang="en-US" sz="1800" dirty="0"/>
              <a:t> planning efforts.</a:t>
            </a:r>
          </a:p>
          <a:p>
            <a:r>
              <a:rPr lang="en-US" sz="1800" b="1" u="sng" dirty="0"/>
              <a:t>Address:</a:t>
            </a:r>
            <a:r>
              <a:rPr lang="en-US" sz="1800" dirty="0"/>
              <a:t> Social equity concerns, funding challenges and opportunities, and an assessment of organizational and partnership capacity to make transportation more accessible to mobility-challenged and vulnerable populations.</a:t>
            </a:r>
            <a:endParaRPr lang="en-US" sz="1800" b="1" u="sng" dirty="0"/>
          </a:p>
          <a:p>
            <a:r>
              <a:rPr lang="en-US" sz="1800" b="1" u="sng" dirty="0"/>
              <a:t>Develop:</a:t>
            </a:r>
            <a:r>
              <a:rPr lang="en-US" sz="1800" dirty="0"/>
              <a:t> A planning process that includes representatives of public, private, and non-profit transportation and human services providers and authentically engages members of the public. Complete additional research, as needed. </a:t>
            </a:r>
          </a:p>
          <a:p>
            <a:r>
              <a:rPr lang="en-US" sz="1800" b="1" u="sng" dirty="0"/>
              <a:t>Create:</a:t>
            </a:r>
            <a:r>
              <a:rPr lang="en-US" sz="1800" dirty="0"/>
              <a:t> A Coordinated Human Services Transportation Plan (CHSTP), which will help guide future workplans for the Mobility For All Program and the Youth Transportation Program within Boulder County’s Transportation Planning Division.</a:t>
            </a:r>
          </a:p>
          <a:p>
            <a:r>
              <a:rPr lang="en-US" sz="1800" b="1" u="sng" dirty="0"/>
              <a:t>Budget:</a:t>
            </a:r>
            <a:r>
              <a:rPr lang="en-US" sz="1800" dirty="0"/>
              <a:t> $80,000, subject to change based on accomplishable proposals.</a:t>
            </a:r>
          </a:p>
        </p:txBody>
      </p:sp>
    </p:spTree>
    <p:extLst>
      <p:ext uri="{BB962C8B-B14F-4D97-AF65-F5344CB8AC3E}">
        <p14:creationId xmlns:p14="http://schemas.microsoft.com/office/powerpoint/2010/main" val="3133320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3EA9D-DBE3-4F2B-9DD8-CF8062CAFEFE}"/>
              </a:ext>
            </a:extLst>
          </p:cNvPr>
          <p:cNvSpPr>
            <a:spLocks noGrp="1"/>
          </p:cNvSpPr>
          <p:nvPr>
            <p:ph type="title"/>
          </p:nvPr>
        </p:nvSpPr>
        <p:spPr>
          <a:xfrm>
            <a:off x="1066800" y="443811"/>
            <a:ext cx="10058400" cy="1371600"/>
          </a:xfrm>
          <a:solidFill>
            <a:srgbClr val="5CC6D6"/>
          </a:solidFill>
        </p:spPr>
        <p:txBody>
          <a:bodyPr/>
          <a:lstStyle/>
          <a:p>
            <a:r>
              <a:rPr lang="en-US" b="1"/>
              <a:t>DELIVERABLES OVERVIEW</a:t>
            </a:r>
            <a:endParaRPr lang="en-US" b="1" dirty="0"/>
          </a:p>
        </p:txBody>
      </p:sp>
      <p:sp>
        <p:nvSpPr>
          <p:cNvPr id="4" name="Content Placeholder 3">
            <a:extLst>
              <a:ext uri="{FF2B5EF4-FFF2-40B4-BE49-F238E27FC236}">
                <a16:creationId xmlns:a16="http://schemas.microsoft.com/office/drawing/2014/main" id="{ABAF2B4C-76FA-4D58-9049-5A7A5C5D317B}"/>
              </a:ext>
            </a:extLst>
          </p:cNvPr>
          <p:cNvSpPr>
            <a:spLocks noGrp="1"/>
          </p:cNvSpPr>
          <p:nvPr>
            <p:ph sz="half" idx="2"/>
          </p:nvPr>
        </p:nvSpPr>
        <p:spPr>
          <a:xfrm>
            <a:off x="573434" y="1948421"/>
            <a:ext cx="10867996" cy="4445302"/>
          </a:xfrm>
        </p:spPr>
        <p:txBody>
          <a:bodyPr vert="horz" lIns="91440" tIns="45720" rIns="91440" bIns="45720" rtlCol="0" anchor="t">
            <a:noAutofit/>
          </a:bodyPr>
          <a:lstStyle/>
          <a:p>
            <a:pPr lvl="0"/>
            <a:r>
              <a:rPr lang="en-US" sz="1050" b="1" u="sng" dirty="0"/>
              <a:t>Project Management</a:t>
            </a:r>
          </a:p>
          <a:p>
            <a:pPr lvl="1"/>
            <a:r>
              <a:rPr lang="en-US" sz="1000" dirty="0"/>
              <a:t>Prepare the finalized SOW and timeline (in partnership with Boulder County’s  Project Management)</a:t>
            </a:r>
          </a:p>
          <a:p>
            <a:pPr lvl="1"/>
            <a:r>
              <a:rPr lang="en-US" sz="1000" dirty="0"/>
              <a:t>Prepare/Provide materials &amp; agendas for all virtual &amp;/or in-person sessions</a:t>
            </a:r>
            <a:endParaRPr lang="en-US" sz="1000" u="sng" dirty="0"/>
          </a:p>
          <a:p>
            <a:pPr lvl="0"/>
            <a:r>
              <a:rPr lang="en-US" sz="1050" b="1" u="sng" dirty="0"/>
              <a:t>Prepare a Technical Memorandum</a:t>
            </a:r>
          </a:p>
          <a:p>
            <a:pPr lvl="1"/>
            <a:r>
              <a:rPr lang="en-US" sz="1000" dirty="0"/>
              <a:t>Describe the current state of the programs, inventory of internal and external partnerships, identifies associated costs to develop and maintain the programs, and includes relevant conclusions about strategic alignment with other Boulder County Departments. </a:t>
            </a:r>
          </a:p>
          <a:p>
            <a:pPr lvl="0"/>
            <a:r>
              <a:rPr lang="en-US" sz="1050" b="1" u="sng" dirty="0"/>
              <a:t>Data Analysis</a:t>
            </a:r>
          </a:p>
          <a:p>
            <a:pPr lvl="1"/>
            <a:r>
              <a:rPr lang="en-US" sz="1000" dirty="0"/>
              <a:t>Identify and/or complete additional data analysis, if needed.</a:t>
            </a:r>
          </a:p>
          <a:p>
            <a:r>
              <a:rPr lang="en-US" sz="1050" b="1" u="sng" dirty="0"/>
              <a:t>Community Engagement</a:t>
            </a:r>
          </a:p>
          <a:p>
            <a:pPr lvl="1"/>
            <a:r>
              <a:rPr lang="en-US" sz="1000" dirty="0"/>
              <a:t>Conduct an inclusive and robust public and stakeholder engagement process</a:t>
            </a:r>
          </a:p>
          <a:p>
            <a:r>
              <a:rPr lang="en-US" sz="1050" b="1" u="sng" dirty="0"/>
              <a:t>Prepare DRAFT Recommendations, Costs, &amp; Actions </a:t>
            </a:r>
          </a:p>
          <a:p>
            <a:pPr lvl="1"/>
            <a:r>
              <a:rPr lang="en-US" sz="1000" dirty="0"/>
              <a:t>Highlight current year to 5-10 years out potential action plans with potential funding sources</a:t>
            </a:r>
          </a:p>
          <a:p>
            <a:r>
              <a:rPr lang="en-US" sz="1050" b="1" u="sng" dirty="0"/>
              <a:t>Prepare FINAL Boulder County’s First Coordinated Human Services Transportation Plan</a:t>
            </a:r>
          </a:p>
          <a:p>
            <a:pPr lvl="1"/>
            <a:r>
              <a:rPr lang="en-US" sz="1000" u="sng" dirty="0"/>
              <a:t>S</a:t>
            </a:r>
            <a:r>
              <a:rPr lang="en-US" sz="1000" dirty="0"/>
              <a:t>trategically align with the TMP and other guiding Boulder County Plans and Denver Regional Council of Government Coordinated Transit Plan and Colorado Department of Transportation Goals </a:t>
            </a:r>
          </a:p>
          <a:p>
            <a:pPr lvl="1"/>
            <a:r>
              <a:rPr lang="en-US" sz="1000" dirty="0"/>
              <a:t>Finalize a 5-10 year strategic plan and alignment with Boulder County TMP Objectives and Increase Accessibility Recommendations</a:t>
            </a:r>
          </a:p>
          <a:p>
            <a:pPr lvl="1"/>
            <a:r>
              <a:rPr lang="en-US" sz="1000" dirty="0"/>
              <a:t>Finalize planning-level cost estimates for TMP Increase Accessibility Implementation Actions and recommendations derived from public engagement process  </a:t>
            </a:r>
          </a:p>
          <a:p>
            <a:pPr lvl="1"/>
            <a:r>
              <a:rPr lang="en-US" sz="1000" dirty="0"/>
              <a:t>Finalize proposing potential funding sources and requirements to access local, regional, state, and federal funding sources</a:t>
            </a:r>
          </a:p>
          <a:p>
            <a:pPr lvl="1"/>
            <a:r>
              <a:rPr lang="en-US" sz="1000" dirty="0"/>
              <a:t>Identify coordination strategies that will meet transportation needs of vulnerable and underserved populations in Boulder County to access the pillars of family and individual stability: adequate food and nutrition, education, employment income stability, environmental health, health and well-being, housing stability, and safety. </a:t>
            </a:r>
          </a:p>
        </p:txBody>
      </p:sp>
    </p:spTree>
    <p:extLst>
      <p:ext uri="{BB962C8B-B14F-4D97-AF65-F5344CB8AC3E}">
        <p14:creationId xmlns:p14="http://schemas.microsoft.com/office/powerpoint/2010/main" val="95039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additive="base">
                                        <p:cTn id="3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 calcmode="lin" valueType="num">
                                      <p:cBhvr additive="base">
                                        <p:cTn id="4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anim calcmode="lin" valueType="num">
                                      <p:cBhvr additive="base">
                                        <p:cTn id="4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4">
                                            <p:txEl>
                                              <p:pRg st="9" end="9"/>
                                            </p:txEl>
                                          </p:spTgt>
                                        </p:tgtEl>
                                        <p:attrNameLst>
                                          <p:attrName>style.visibility</p:attrName>
                                        </p:attrNameLst>
                                      </p:cBhvr>
                                      <p:to>
                                        <p:strVal val="visible"/>
                                      </p:to>
                                    </p:set>
                                    <p:anim calcmode="lin" valueType="num">
                                      <p:cBhvr additive="base">
                                        <p:cTn id="5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anim calcmode="lin" valueType="num">
                                      <p:cBhvr additive="base">
                                        <p:cTn id="5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11" end="11"/>
                                            </p:txEl>
                                          </p:spTgt>
                                        </p:tgtEl>
                                        <p:attrNameLst>
                                          <p:attrName>style.visibility</p:attrName>
                                        </p:attrNameLst>
                                      </p:cBhvr>
                                      <p:to>
                                        <p:strVal val="visible"/>
                                      </p:to>
                                    </p:set>
                                    <p:anim calcmode="lin" valueType="num">
                                      <p:cBhvr additive="base">
                                        <p:cTn id="6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4">
                                            <p:txEl>
                                              <p:pRg st="12" end="12"/>
                                            </p:txEl>
                                          </p:spTgt>
                                        </p:tgtEl>
                                        <p:attrNameLst>
                                          <p:attrName>style.visibility</p:attrName>
                                        </p:attrNameLst>
                                      </p:cBhvr>
                                      <p:to>
                                        <p:strVal val="visible"/>
                                      </p:to>
                                    </p:set>
                                    <p:anim calcmode="lin" valueType="num">
                                      <p:cBhvr additive="base">
                                        <p:cTn id="6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4">
                                            <p:txEl>
                                              <p:pRg st="13" end="13"/>
                                            </p:txEl>
                                          </p:spTgt>
                                        </p:tgtEl>
                                        <p:attrNameLst>
                                          <p:attrName>style.visibility</p:attrName>
                                        </p:attrNameLst>
                                      </p:cBhvr>
                                      <p:to>
                                        <p:strVal val="visible"/>
                                      </p:to>
                                    </p:set>
                                    <p:anim calcmode="lin" valueType="num">
                                      <p:cBhvr additive="base">
                                        <p:cTn id="69"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4">
                                            <p:txEl>
                                              <p:pRg st="14" end="14"/>
                                            </p:txEl>
                                          </p:spTgt>
                                        </p:tgtEl>
                                        <p:attrNameLst>
                                          <p:attrName>style.visibility</p:attrName>
                                        </p:attrNameLst>
                                      </p:cBhvr>
                                      <p:to>
                                        <p:strVal val="visible"/>
                                      </p:to>
                                    </p:set>
                                    <p:anim calcmode="lin" valueType="num">
                                      <p:cBhvr additive="base">
                                        <p:cTn id="73"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
                                            <p:txEl>
                                              <p:pRg st="15" end="15"/>
                                            </p:txEl>
                                          </p:spTgt>
                                        </p:tgtEl>
                                        <p:attrNameLst>
                                          <p:attrName>style.visibility</p:attrName>
                                        </p:attrNameLst>
                                      </p:cBhvr>
                                      <p:to>
                                        <p:strVal val="visible"/>
                                      </p:to>
                                    </p:set>
                                    <p:anim calcmode="lin" valueType="num">
                                      <p:cBhvr additive="base">
                                        <p:cTn id="77"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4">
                                            <p:txEl>
                                              <p:pRg st="16" end="16"/>
                                            </p:txEl>
                                          </p:spTgt>
                                        </p:tgtEl>
                                        <p:attrNameLst>
                                          <p:attrName>style.visibility</p:attrName>
                                        </p:attrNameLst>
                                      </p:cBhvr>
                                      <p:to>
                                        <p:strVal val="visible"/>
                                      </p:to>
                                    </p:set>
                                    <p:anim calcmode="lin" valueType="num">
                                      <p:cBhvr additive="base">
                                        <p:cTn id="81"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3EA9D-DBE3-4F2B-9DD8-CF8062CAFEFE}"/>
              </a:ext>
            </a:extLst>
          </p:cNvPr>
          <p:cNvSpPr>
            <a:spLocks noGrp="1"/>
          </p:cNvSpPr>
          <p:nvPr>
            <p:ph type="title"/>
          </p:nvPr>
        </p:nvSpPr>
        <p:spPr>
          <a:solidFill>
            <a:srgbClr val="F8D22F"/>
          </a:solidFill>
        </p:spPr>
        <p:txBody>
          <a:bodyPr/>
          <a:lstStyle/>
          <a:p>
            <a:r>
              <a:rPr lang="en-US" b="1"/>
              <a:t>DELIVERABLES KEY DATES</a:t>
            </a:r>
          </a:p>
        </p:txBody>
      </p:sp>
      <p:sp>
        <p:nvSpPr>
          <p:cNvPr id="3" name="Content Placeholder 2">
            <a:extLst>
              <a:ext uri="{FF2B5EF4-FFF2-40B4-BE49-F238E27FC236}">
                <a16:creationId xmlns:a16="http://schemas.microsoft.com/office/drawing/2014/main" id="{822D28D8-B46C-47E8-AA48-C6CD8F4D6ED9}"/>
              </a:ext>
            </a:extLst>
          </p:cNvPr>
          <p:cNvSpPr>
            <a:spLocks noGrp="1"/>
          </p:cNvSpPr>
          <p:nvPr>
            <p:ph idx="1"/>
          </p:nvPr>
        </p:nvSpPr>
        <p:spPr>
          <a:xfrm>
            <a:off x="958467" y="2103120"/>
            <a:ext cx="10763479" cy="3849624"/>
          </a:xfrm>
        </p:spPr>
        <p:txBody>
          <a:bodyPr vert="horz" lIns="91440" tIns="45720" rIns="91440" bIns="45720" rtlCol="0" anchor="t">
            <a:normAutofit fontScale="92500"/>
          </a:bodyPr>
          <a:lstStyle/>
          <a:p>
            <a:r>
              <a:rPr lang="en-US" sz="2800" dirty="0"/>
              <a:t>December 2020         Contracting &amp; Project Kick Off Meeting(s)</a:t>
            </a:r>
          </a:p>
          <a:p>
            <a:pPr marL="0" indent="0">
              <a:buNone/>
            </a:pPr>
            <a:endParaRPr lang="en-US" sz="2800" dirty="0"/>
          </a:p>
          <a:p>
            <a:r>
              <a:rPr lang="en-US" sz="2800" dirty="0"/>
              <a:t>Feb 26, 2021		Technical Memorandum</a:t>
            </a:r>
          </a:p>
          <a:p>
            <a:endParaRPr lang="en-US" sz="2800" dirty="0"/>
          </a:p>
          <a:p>
            <a:r>
              <a:rPr lang="en-US" sz="2800" dirty="0"/>
              <a:t>June 30, 2021		DRAFT Recommendations, Costs, &amp; Actions</a:t>
            </a:r>
          </a:p>
          <a:p>
            <a:endParaRPr lang="en-US" sz="2800" dirty="0"/>
          </a:p>
          <a:p>
            <a:r>
              <a:rPr lang="en-US" sz="2800" dirty="0"/>
              <a:t>August 31, 2021           FINAL CHST Plan</a:t>
            </a:r>
            <a:endParaRPr lang="en-US" sz="2000" dirty="0"/>
          </a:p>
          <a:p>
            <a:pPr marL="0" indent="0">
              <a:buNone/>
            </a:pPr>
            <a:endParaRPr lang="en-US" sz="1600" dirty="0"/>
          </a:p>
        </p:txBody>
      </p:sp>
    </p:spTree>
    <p:extLst>
      <p:ext uri="{BB962C8B-B14F-4D97-AF65-F5344CB8AC3E}">
        <p14:creationId xmlns:p14="http://schemas.microsoft.com/office/powerpoint/2010/main" val="171425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3EA9D-DBE3-4F2B-9DD8-CF8062CAFEFE}"/>
              </a:ext>
            </a:extLst>
          </p:cNvPr>
          <p:cNvSpPr>
            <a:spLocks noGrp="1"/>
          </p:cNvSpPr>
          <p:nvPr>
            <p:ph type="title"/>
          </p:nvPr>
        </p:nvSpPr>
        <p:spPr>
          <a:solidFill>
            <a:srgbClr val="B8D233"/>
          </a:solidFill>
        </p:spPr>
        <p:txBody>
          <a:bodyPr/>
          <a:lstStyle/>
          <a:p>
            <a:r>
              <a:rPr lang="en-US" b="1"/>
              <a:t>ESTIMATED PROJECT SCHEDULE</a:t>
            </a:r>
          </a:p>
        </p:txBody>
      </p:sp>
      <p:sp>
        <p:nvSpPr>
          <p:cNvPr id="4" name="Rectangle 2">
            <a:extLst>
              <a:ext uri="{FF2B5EF4-FFF2-40B4-BE49-F238E27FC236}">
                <a16:creationId xmlns:a16="http://schemas.microsoft.com/office/drawing/2014/main" id="{55730BD3-9A7F-4F80-B35F-F402A3A1D991}"/>
              </a:ext>
            </a:extLst>
          </p:cNvPr>
          <p:cNvSpPr>
            <a:spLocks noChangeArrowheads="1"/>
          </p:cNvSpPr>
          <p:nvPr/>
        </p:nvSpPr>
        <p:spPr bwMode="auto">
          <a:xfrm>
            <a:off x="602472" y="5661057"/>
            <a:ext cx="1090133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sz="1200" b="1" dirty="0"/>
              <a:t>Estimated Schedule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Consultants can propose an alternative schedule if Task 5 draft recommendations, cost estimates, and actions for 5-10 year work plans are completed by June 30, 2021.</a:t>
            </a:r>
            <a:endParaRPr kumimoji="0" lang="en-US" altLang="en-US" sz="900" b="0" i="0" u="none" strike="noStrike" cap="none" normalizeH="0" baseline="0" dirty="0">
              <a:ln>
                <a:noFill/>
              </a:ln>
              <a:solidFill>
                <a:schemeClr val="tx1"/>
              </a:solidFill>
              <a:effectLst/>
            </a:endParaRPr>
          </a:p>
        </p:txBody>
      </p:sp>
      <p:pic>
        <p:nvPicPr>
          <p:cNvPr id="1025" name="Picture 4">
            <a:extLst>
              <a:ext uri="{FF2B5EF4-FFF2-40B4-BE49-F238E27FC236}">
                <a16:creationId xmlns:a16="http://schemas.microsoft.com/office/drawing/2014/main" id="{34835D51-5685-4FB6-A275-049CB3DD9B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869" y="2343150"/>
            <a:ext cx="11010659" cy="320801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52B74EC4-28EF-4063-8E59-28FF4698831B}"/>
              </a:ext>
            </a:extLst>
          </p:cNvPr>
          <p:cNvSpPr>
            <a:spLocks noChangeArrowheads="1"/>
          </p:cNvSpPr>
          <p:nvPr/>
        </p:nvSpPr>
        <p:spPr bwMode="auto">
          <a:xfrm>
            <a:off x="0" y="234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440179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3EA9D-DBE3-4F2B-9DD8-CF8062CAFEFE}"/>
              </a:ext>
            </a:extLst>
          </p:cNvPr>
          <p:cNvSpPr>
            <a:spLocks noGrp="1"/>
          </p:cNvSpPr>
          <p:nvPr>
            <p:ph type="title"/>
          </p:nvPr>
        </p:nvSpPr>
        <p:spPr>
          <a:xfrm>
            <a:off x="441279" y="642594"/>
            <a:ext cx="11298069" cy="1371600"/>
          </a:xfrm>
          <a:solidFill>
            <a:srgbClr val="F03F2B"/>
          </a:solidFill>
        </p:spPr>
        <p:txBody>
          <a:bodyPr/>
          <a:lstStyle/>
          <a:p>
            <a:r>
              <a:rPr lang="en-US" b="1"/>
              <a:t>CONTRACT AWARD PROCESS KEY DATES</a:t>
            </a:r>
          </a:p>
        </p:txBody>
      </p:sp>
      <p:sp>
        <p:nvSpPr>
          <p:cNvPr id="3" name="Content Placeholder 2">
            <a:extLst>
              <a:ext uri="{FF2B5EF4-FFF2-40B4-BE49-F238E27FC236}">
                <a16:creationId xmlns:a16="http://schemas.microsoft.com/office/drawing/2014/main" id="{822D28D8-B46C-47E8-AA48-C6CD8F4D6ED9}"/>
              </a:ext>
            </a:extLst>
          </p:cNvPr>
          <p:cNvSpPr>
            <a:spLocks noGrp="1"/>
          </p:cNvSpPr>
          <p:nvPr>
            <p:ph idx="1"/>
          </p:nvPr>
        </p:nvSpPr>
        <p:spPr>
          <a:xfrm>
            <a:off x="1066800" y="2103120"/>
            <a:ext cx="10058400" cy="4112286"/>
          </a:xfrm>
        </p:spPr>
        <p:txBody>
          <a:bodyPr vert="horz" lIns="91440" tIns="45720" rIns="91440" bIns="45720" rtlCol="0" anchor="t">
            <a:normAutofit fontScale="92500" lnSpcReduction="10000"/>
          </a:bodyPr>
          <a:lstStyle/>
          <a:p>
            <a:pPr lvl="0">
              <a:buFont typeface="Wingdings" panose="05000000000000000000" pitchFamily="2" charset="2"/>
              <a:buChar char="ü"/>
            </a:pPr>
            <a:r>
              <a:rPr lang="en-US" sz="2400" dirty="0"/>
              <a:t>Oct 16, 2020	RFP Release</a:t>
            </a:r>
          </a:p>
          <a:p>
            <a:pPr lvl="0">
              <a:buFont typeface="Wingdings" panose="05000000000000000000" pitchFamily="2" charset="2"/>
              <a:buChar char="ü"/>
            </a:pPr>
            <a:r>
              <a:rPr lang="en-US" sz="2400" dirty="0"/>
              <a:t>Oct 22, 2020	Pre-Proposal Meeting</a:t>
            </a:r>
          </a:p>
          <a:p>
            <a:r>
              <a:rPr lang="en-US" sz="2400" b="1" dirty="0"/>
              <a:t>Oct 26, 2020	Questions due</a:t>
            </a:r>
            <a:r>
              <a:rPr lang="en-US" sz="2400" b="1"/>
              <a:t> to Boulder County by 2pm MST</a:t>
            </a:r>
            <a:endParaRPr lang="en-US" sz="2800" b="1"/>
          </a:p>
          <a:p>
            <a:pPr lvl="0"/>
            <a:r>
              <a:rPr lang="en-US" sz="2400" dirty="0"/>
              <a:t>Oct 28, 2020	Boulder County responds to questions</a:t>
            </a:r>
            <a:endParaRPr lang="en-US" sz="2800" dirty="0"/>
          </a:p>
          <a:p>
            <a:r>
              <a:rPr lang="en-US" sz="2400" b="1"/>
              <a:t>Nov 5, 2020		Last day to submit a proposal by 2pm MST</a:t>
            </a:r>
            <a:endParaRPr lang="en-US" sz="2800" b="1"/>
          </a:p>
          <a:p>
            <a:pPr lvl="0"/>
            <a:r>
              <a:rPr lang="en-US" sz="2400" dirty="0"/>
              <a:t>Nov 20, 2020 	Proposals reviewed by review committee</a:t>
            </a:r>
            <a:endParaRPr lang="en-US" sz="2800" dirty="0"/>
          </a:p>
          <a:p>
            <a:pPr lvl="0"/>
            <a:r>
              <a:rPr lang="en-US" sz="2400" b="1" dirty="0"/>
              <a:t>Nov 30, 2020	Potential Interviews: 1pm, 2pm, 3pm </a:t>
            </a:r>
            <a:r>
              <a:rPr lang="en-US" b="1" dirty="0"/>
              <a:t>(subject to change)</a:t>
            </a:r>
            <a:endParaRPr lang="en-US" sz="2800" b="1" dirty="0"/>
          </a:p>
          <a:p>
            <a:pPr lvl="0"/>
            <a:r>
              <a:rPr lang="en-US" sz="2400" dirty="0"/>
              <a:t>Dec 4-11, 2020 	Consultant Selection</a:t>
            </a:r>
            <a:endParaRPr lang="en-US" sz="2800" dirty="0"/>
          </a:p>
          <a:p>
            <a:pPr lvl="0"/>
            <a:r>
              <a:rPr lang="en-US" sz="2400" b="1" dirty="0"/>
              <a:t>Dec 16, 2020 	Execution of Agreement</a:t>
            </a:r>
          </a:p>
        </p:txBody>
      </p:sp>
    </p:spTree>
    <p:extLst>
      <p:ext uri="{BB962C8B-B14F-4D97-AF65-F5344CB8AC3E}">
        <p14:creationId xmlns:p14="http://schemas.microsoft.com/office/powerpoint/2010/main" val="1309387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3EA9D-DBE3-4F2B-9DD8-CF8062CAFEFE}"/>
              </a:ext>
            </a:extLst>
          </p:cNvPr>
          <p:cNvSpPr>
            <a:spLocks noGrp="1"/>
          </p:cNvSpPr>
          <p:nvPr>
            <p:ph type="title"/>
          </p:nvPr>
        </p:nvSpPr>
        <p:spPr>
          <a:solidFill>
            <a:srgbClr val="5CC6D6"/>
          </a:solidFill>
        </p:spPr>
        <p:txBody>
          <a:bodyPr/>
          <a:lstStyle/>
          <a:p>
            <a:r>
              <a:rPr lang="en-US" b="1" dirty="0"/>
              <a:t>QUESTIONS &amp; ANSWERS</a:t>
            </a:r>
          </a:p>
        </p:txBody>
      </p:sp>
      <p:sp>
        <p:nvSpPr>
          <p:cNvPr id="3" name="Content Placeholder 2">
            <a:extLst>
              <a:ext uri="{FF2B5EF4-FFF2-40B4-BE49-F238E27FC236}">
                <a16:creationId xmlns:a16="http://schemas.microsoft.com/office/drawing/2014/main" id="{822D28D8-B46C-47E8-AA48-C6CD8F4D6ED9}"/>
              </a:ext>
            </a:extLst>
          </p:cNvPr>
          <p:cNvSpPr>
            <a:spLocks noGrp="1"/>
          </p:cNvSpPr>
          <p:nvPr>
            <p:ph idx="1"/>
          </p:nvPr>
        </p:nvSpPr>
        <p:spPr>
          <a:xfrm>
            <a:off x="1066800" y="2103120"/>
            <a:ext cx="10121900" cy="4357623"/>
          </a:xfrm>
        </p:spPr>
        <p:txBody>
          <a:bodyPr vert="horz" lIns="91440" tIns="45720" rIns="91440" bIns="45720" rtlCol="0" anchor="t">
            <a:normAutofit fontScale="85000" lnSpcReduction="20000"/>
          </a:bodyPr>
          <a:lstStyle/>
          <a:p>
            <a:pPr marL="0" indent="0">
              <a:buNone/>
            </a:pPr>
            <a:r>
              <a:rPr lang="en-US" sz="4300" b="1" dirty="0"/>
              <a:t>We are done. </a:t>
            </a:r>
            <a:endParaRPr lang="en-US" dirty="0"/>
          </a:p>
          <a:p>
            <a:pPr marL="0" indent="0">
              <a:buNone/>
            </a:pPr>
            <a:r>
              <a:rPr lang="en-US" sz="4300" b="1" dirty="0"/>
              <a:t>What questions do you have for us?</a:t>
            </a:r>
            <a:endParaRPr lang="en-US"/>
          </a:p>
          <a:p>
            <a:pPr marL="0" indent="0">
              <a:buNone/>
            </a:pPr>
            <a:endParaRPr lang="en-US" sz="2400" b="1" dirty="0"/>
          </a:p>
          <a:p>
            <a:pPr marL="0" indent="0">
              <a:buNone/>
            </a:pPr>
            <a:r>
              <a:rPr lang="en-US" sz="2400" b="1" dirty="0"/>
              <a:t>Action Item Reminders</a:t>
            </a:r>
            <a:endParaRPr lang="en-US" dirty="0"/>
          </a:p>
          <a:p>
            <a:pPr marL="0" indent="0">
              <a:buNone/>
            </a:pPr>
            <a:r>
              <a:rPr lang="en-US" sz="2400" dirty="0"/>
              <a:t>Mon., Oct 26, 2020 on or before 2pm MST, Questions due to Boulder County</a:t>
            </a:r>
            <a:endParaRPr lang="en-US" sz="3500" dirty="0"/>
          </a:p>
          <a:p>
            <a:pPr marL="285750" indent="-285750"/>
            <a:r>
              <a:rPr lang="en-US" dirty="0"/>
              <a:t>Submit</a:t>
            </a:r>
            <a:r>
              <a:rPr lang="en-US" sz="1500" dirty="0">
                <a:ea typeface="+mn-lt"/>
                <a:cs typeface="+mn-lt"/>
              </a:rPr>
              <a:t> via email to the Boulder County Purchasing Office at </a:t>
            </a:r>
            <a:r>
              <a:rPr lang="en-US" sz="1500" u="sng" dirty="0">
                <a:ea typeface="+mn-lt"/>
                <a:cs typeface="+mn-lt"/>
                <a:hlinkClick r:id="rId2"/>
              </a:rPr>
              <a:t>purchasing@bouldercounty.org</a:t>
            </a:r>
            <a:endParaRPr lang="en-US" dirty="0">
              <a:ea typeface="+mn-lt"/>
              <a:cs typeface="+mn-lt"/>
            </a:endParaRPr>
          </a:p>
          <a:p>
            <a:pPr marL="0" indent="0">
              <a:buNone/>
            </a:pPr>
            <a:r>
              <a:rPr lang="en-US" sz="2400" dirty="0" err="1"/>
              <a:t>Thr</a:t>
            </a:r>
            <a:r>
              <a:rPr lang="en-US" sz="2400" dirty="0"/>
              <a:t>., Nov 05, 2020 on or before 2pm MST, Last day to submit a proposal</a:t>
            </a:r>
            <a:endParaRPr lang="en-US" dirty="0"/>
          </a:p>
          <a:p>
            <a:pPr marL="285750" indent="-285750"/>
            <a:r>
              <a:rPr lang="en-US" dirty="0"/>
              <a:t>Submit</a:t>
            </a:r>
            <a:r>
              <a:rPr lang="en-US" sz="1500" dirty="0">
                <a:ea typeface="+mn-lt"/>
                <a:cs typeface="+mn-lt"/>
              </a:rPr>
              <a:t> via email to the Boulder County Purchasing Office at </a:t>
            </a:r>
            <a:r>
              <a:rPr lang="en-US" sz="1500" u="sng" dirty="0">
                <a:ea typeface="+mn-lt"/>
                <a:cs typeface="+mn-lt"/>
                <a:hlinkClick r:id="rId2"/>
              </a:rPr>
              <a:t>purchasing@bouldercounty.org</a:t>
            </a:r>
            <a:r>
              <a:rPr lang="en-US" sz="1500" dirty="0">
                <a:ea typeface="+mn-lt"/>
                <a:cs typeface="+mn-lt"/>
              </a:rPr>
              <a:t> </a:t>
            </a:r>
            <a:endParaRPr lang="en-US"/>
          </a:p>
          <a:p>
            <a:pPr marL="0" indent="0">
              <a:buNone/>
            </a:pPr>
            <a:r>
              <a:rPr lang="en-US" sz="2400" dirty="0"/>
              <a:t>Mon., Nov 30, 2020 Potential interviews</a:t>
            </a:r>
            <a:endParaRPr lang="en-US" dirty="0"/>
          </a:p>
          <a:p>
            <a:pPr marL="285750" indent="-285750"/>
            <a:r>
              <a:rPr lang="en-US" dirty="0"/>
              <a:t> </a:t>
            </a:r>
            <a:r>
              <a:rPr lang="en-US" dirty="0">
                <a:ea typeface="+mn-lt"/>
                <a:cs typeface="+mn-lt"/>
              </a:rPr>
              <a:t>Hold for either 1pm, 2pm, or 3pm</a:t>
            </a:r>
            <a:r>
              <a:rPr lang="en-US" dirty="0"/>
              <a:t> (subject to change)</a:t>
            </a:r>
          </a:p>
        </p:txBody>
      </p:sp>
    </p:spTree>
    <p:extLst>
      <p:ext uri="{BB962C8B-B14F-4D97-AF65-F5344CB8AC3E}">
        <p14:creationId xmlns:p14="http://schemas.microsoft.com/office/powerpoint/2010/main" val="25561885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01BDC8E70F34D43AA0343F0CEC629DE" ma:contentTypeVersion="10" ma:contentTypeDescription="Create a new document." ma:contentTypeScope="" ma:versionID="5818670a564be9120584619af8de8d66">
  <xsd:schema xmlns:xsd="http://www.w3.org/2001/XMLSchema" xmlns:xs="http://www.w3.org/2001/XMLSchema" xmlns:p="http://schemas.microsoft.com/office/2006/metadata/properties" xmlns:ns2="b42d439b-9c3f-4bd4-b05b-b59ab6d2e7d6" xmlns:ns3="f7878afc-a8da-4c4e-94bb-e5ef8dda8f18" targetNamespace="http://schemas.microsoft.com/office/2006/metadata/properties" ma:root="true" ma:fieldsID="7a1b1628f1ce43d5a1d61d731c52168e" ns2:_="" ns3:_="">
    <xsd:import namespace="b42d439b-9c3f-4bd4-b05b-b59ab6d2e7d6"/>
    <xsd:import namespace="f7878afc-a8da-4c4e-94bb-e5ef8dda8f1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2d439b-9c3f-4bd4-b05b-b59ab6d2e7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878afc-a8da-4c4e-94bb-e5ef8dda8f1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326D215D-3950-4580-8F18-896DBEFA76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2d439b-9c3f-4bd4-b05b-b59ab6d2e7d6"/>
    <ds:schemaRef ds:uri="f7878afc-a8da-4c4e-94bb-e5ef8dda8f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{B322456C-9619-4B0D-A5B7-AF981A279FFE}tf78438558_win32</Template>
  <TotalTime>0</TotalTime>
  <Words>762</Words>
  <Application>Microsoft Office PowerPoint</Application>
  <PresentationFormat>Widescreen</PresentationFormat>
  <Paragraphs>82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SavonVTI</vt:lpstr>
      <vt:lpstr>WELCOME TO THE Pre-Proposal Meeting FOR RFP:7179-20 </vt:lpstr>
      <vt:lpstr>AGENDA</vt:lpstr>
      <vt:lpstr>INTRODUCTIONS - Project Managers</vt:lpstr>
      <vt:lpstr>PROJECT OVERVIEW</vt:lpstr>
      <vt:lpstr>DELIVERABLES OVERVIEW</vt:lpstr>
      <vt:lpstr>DELIVERABLES KEY DATES</vt:lpstr>
      <vt:lpstr>ESTIMATED PROJECT SCHEDULE</vt:lpstr>
      <vt:lpstr>CONTRACT AWARD PROCESS KEY DATES</vt:lpstr>
      <vt:lpstr>QUESTIONS &amp; ANSWERS</vt:lpstr>
      <vt:lpstr>THANK YOU FOR ATTENDING THE Pre-Proposal Meeting FOR RFP:7179-20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Pre-Proposal Meeting FOR RFP:7179-20 </dc:title>
  <dc:creator/>
  <cp:lastModifiedBy/>
  <cp:revision>537</cp:revision>
  <dcterms:created xsi:type="dcterms:W3CDTF">2020-10-21T22:57:52Z</dcterms:created>
  <dcterms:modified xsi:type="dcterms:W3CDTF">2020-10-22T20:04:06Z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0x010100401BDC8E70F34D43AA0343F0CEC629DE</vt:lpwstr>
  </property>
</Properties>
</file>