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2"/>
  </p:notesMasterIdLst>
  <p:sldIdLst>
    <p:sldId id="256" r:id="rId6"/>
    <p:sldId id="261" r:id="rId7"/>
    <p:sldId id="271" r:id="rId8"/>
    <p:sldId id="275" r:id="rId9"/>
    <p:sldId id="276" r:id="rId10"/>
    <p:sldId id="277" r:id="rId11"/>
    <p:sldId id="265" r:id="rId12"/>
    <p:sldId id="263" r:id="rId13"/>
    <p:sldId id="267" r:id="rId14"/>
    <p:sldId id="268" r:id="rId15"/>
    <p:sldId id="269" r:id="rId16"/>
    <p:sldId id="273" r:id="rId17"/>
    <p:sldId id="274" r:id="rId18"/>
    <p:sldId id="272" r:id="rId19"/>
    <p:sldId id="266" r:id="rId20"/>
    <p:sldId id="270" r:id="rId2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5pPr>
    <a:lvl6pPr marL="2286000" algn="l" defTabSz="914400" rtl="0" eaLnBrk="1" latinLnBrk="0" hangingPunct="1">
      <a:defRPr kern="1200">
        <a:solidFill>
          <a:schemeClr val="tx1"/>
        </a:solidFill>
        <a:latin typeface="Tw Cen MT" panose="020B0602020104020603" pitchFamily="34" charset="0"/>
        <a:ea typeface="+mn-ea"/>
        <a:cs typeface="+mn-cs"/>
      </a:defRPr>
    </a:lvl6pPr>
    <a:lvl7pPr marL="2743200" algn="l" defTabSz="914400" rtl="0" eaLnBrk="1" latinLnBrk="0" hangingPunct="1">
      <a:defRPr kern="1200">
        <a:solidFill>
          <a:schemeClr val="tx1"/>
        </a:solidFill>
        <a:latin typeface="Tw Cen MT" panose="020B0602020104020603" pitchFamily="34" charset="0"/>
        <a:ea typeface="+mn-ea"/>
        <a:cs typeface="+mn-cs"/>
      </a:defRPr>
    </a:lvl7pPr>
    <a:lvl8pPr marL="3200400" algn="l" defTabSz="914400" rtl="0" eaLnBrk="1" latinLnBrk="0" hangingPunct="1">
      <a:defRPr kern="1200">
        <a:solidFill>
          <a:schemeClr val="tx1"/>
        </a:solidFill>
        <a:latin typeface="Tw Cen MT" panose="020B0602020104020603" pitchFamily="34" charset="0"/>
        <a:ea typeface="+mn-ea"/>
        <a:cs typeface="+mn-cs"/>
      </a:defRPr>
    </a:lvl8pPr>
    <a:lvl9pPr marL="3657600" algn="l" defTabSz="914400" rtl="0" eaLnBrk="1" latinLnBrk="0" hangingPunct="1">
      <a:defRPr kern="1200">
        <a:solidFill>
          <a:schemeClr val="tx1"/>
        </a:solidFill>
        <a:latin typeface="Tw Cen MT" panose="020B0602020104020603"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E871A0-64DE-D5D7-949A-C59591AFCC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4C8EEE6D-BF10-7A65-0380-41316AAF55E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05FB7F9-FA15-418D-A2A0-871BC6A9FA5C}" type="datetimeFigureOut">
              <a:rPr lang="en-US"/>
              <a:pPr>
                <a:defRPr/>
              </a:pPr>
              <a:t>2/22/2024</a:t>
            </a:fld>
            <a:endParaRPr lang="en-US" dirty="0"/>
          </a:p>
        </p:txBody>
      </p:sp>
      <p:sp>
        <p:nvSpPr>
          <p:cNvPr id="4" name="Slide Image Placeholder 3">
            <a:extLst>
              <a:ext uri="{FF2B5EF4-FFF2-40B4-BE49-F238E27FC236}">
                <a16:creationId xmlns:a16="http://schemas.microsoft.com/office/drawing/2014/main" id="{A71EA11B-E237-141D-E820-628EA6399A9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A49EC71B-CC44-AF28-7E9B-A7147632B3A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FB3885-0E0B-254A-4EE7-30D4137FCAF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0FA95EE1-191A-917E-A904-4085EEE9E1A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412BB4C-F286-411A-BF5D-1ACF3FAA04D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1</a:t>
            </a:fld>
            <a:endParaRPr lang="en-US" dirty="0"/>
          </a:p>
        </p:txBody>
      </p:sp>
    </p:spTree>
    <p:extLst>
      <p:ext uri="{BB962C8B-B14F-4D97-AF65-F5344CB8AC3E}">
        <p14:creationId xmlns:p14="http://schemas.microsoft.com/office/powerpoint/2010/main" val="428420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options we have put out for your consideration are that the system could be simply run by the county, without a special district.  The county has statutory authority to provide this service and charge fees, etc., for it.  We would need to get input from the BOCC about whether they’d still seek an advisory committee, as the actions they take would be as the BOCC, not a board of a special district.  </a:t>
            </a:r>
          </a:p>
          <a:p>
            <a:endParaRPr lang="en-US" dirty="0"/>
          </a:p>
          <a:p>
            <a:r>
              <a:rPr lang="en-US" dirty="0"/>
              <a:t>We have heard that people may be interested in a </a:t>
            </a:r>
            <a:r>
              <a:rPr lang="en-US" dirty="0" err="1"/>
              <a:t>slae</a:t>
            </a:r>
            <a:r>
              <a:rPr lang="en-US" dirty="0"/>
              <a:t> to a private entity.  The BOCC has expressed to us that they are concerned about rate hikes with a privatization plan, but the PUC does regulate small water systems.  We are not aware of any interested buyer.</a:t>
            </a:r>
          </a:p>
          <a:p>
            <a:endParaRPr lang="en-US" dirty="0"/>
          </a:p>
          <a:p>
            <a:r>
              <a:rPr lang="en-US" dirty="0"/>
              <a:t>Finally, another potential option is that the community itself run the plant in some way.  Statutes provide that municipalities can run their own sewer systems.  Eldorado Springs would need to either incorporate </a:t>
            </a:r>
            <a:r>
              <a:rPr lang="en-US" dirty="0" err="1"/>
              <a:t>ro</a:t>
            </a:r>
            <a:r>
              <a:rPr lang="en-US" dirty="0"/>
              <a:t> try to annex into another existing municipality to get that statutory authority.  We have looked a little bit into this and it appears that annexation may not be legally feasible based on Eldorado spring’s location. We are not sure about incorporation, but it may be possible depending on the number of electors in the community. </a:t>
            </a:r>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10</a:t>
            </a:fld>
            <a:endParaRPr lang="en-US" dirty="0"/>
          </a:p>
        </p:txBody>
      </p:sp>
    </p:spTree>
    <p:extLst>
      <p:ext uri="{BB962C8B-B14F-4D97-AF65-F5344CB8AC3E}">
        <p14:creationId xmlns:p14="http://schemas.microsoft.com/office/powerpoint/2010/main" val="123756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go over some of the bigger issues we looked at to discuss how the various scenarios compare. There are hard copies </a:t>
            </a:r>
            <a:r>
              <a:rPr lang="en-US"/>
              <a:t>of this table as well.  </a:t>
            </a:r>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11</a:t>
            </a:fld>
            <a:endParaRPr lang="en-US" dirty="0"/>
          </a:p>
        </p:txBody>
      </p:sp>
    </p:spTree>
    <p:extLst>
      <p:ext uri="{BB962C8B-B14F-4D97-AF65-F5344CB8AC3E}">
        <p14:creationId xmlns:p14="http://schemas.microsoft.com/office/powerpoint/2010/main" val="3404931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2</a:t>
            </a:fld>
            <a:endParaRPr lang="en-US" dirty="0"/>
          </a:p>
        </p:txBody>
      </p:sp>
    </p:spTree>
    <p:extLst>
      <p:ext uri="{BB962C8B-B14F-4D97-AF65-F5344CB8AC3E}">
        <p14:creationId xmlns:p14="http://schemas.microsoft.com/office/powerpoint/2010/main" val="347440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3</a:t>
            </a:fld>
            <a:endParaRPr lang="en-US" dirty="0"/>
          </a:p>
        </p:txBody>
      </p:sp>
    </p:spTree>
    <p:extLst>
      <p:ext uri="{BB962C8B-B14F-4D97-AF65-F5344CB8AC3E}">
        <p14:creationId xmlns:p14="http://schemas.microsoft.com/office/powerpoint/2010/main" val="3274085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4</a:t>
            </a:fld>
            <a:endParaRPr lang="en-US" dirty="0"/>
          </a:p>
        </p:txBody>
      </p:sp>
    </p:spTree>
    <p:extLst>
      <p:ext uri="{BB962C8B-B14F-4D97-AF65-F5344CB8AC3E}">
        <p14:creationId xmlns:p14="http://schemas.microsoft.com/office/powerpoint/2010/main" val="82490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5</a:t>
            </a:fld>
            <a:endParaRPr lang="en-US" dirty="0"/>
          </a:p>
        </p:txBody>
      </p:sp>
    </p:spTree>
    <p:extLst>
      <p:ext uri="{BB962C8B-B14F-4D97-AF65-F5344CB8AC3E}">
        <p14:creationId xmlns:p14="http://schemas.microsoft.com/office/powerpoint/2010/main" val="166497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6</a:t>
            </a:fld>
            <a:endParaRPr lang="en-US" dirty="0"/>
          </a:p>
        </p:txBody>
      </p:sp>
    </p:spTree>
    <p:extLst>
      <p:ext uri="{BB962C8B-B14F-4D97-AF65-F5344CB8AC3E}">
        <p14:creationId xmlns:p14="http://schemas.microsoft.com/office/powerpoint/2010/main" val="367705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Olivia Lucas, senior assistant county attorney who works with the county’s special districts. I’m here to discuss what we see as the legal options for operating this system going forward.  </a:t>
            </a:r>
          </a:p>
          <a:p>
            <a:endParaRPr lang="en-US" dirty="0"/>
          </a:p>
          <a:p>
            <a:r>
              <a:rPr lang="en-US" dirty="0"/>
              <a:t>As Mike mentioned, the LID is not a viable legal entity to operate the plant. So we need to find a new one.  I’ve been working with Mike and Taylor and Jenn to think through possible legal scenarios for plant operation and future maintenance/capital improvements.  </a:t>
            </a:r>
          </a:p>
          <a:p>
            <a:endParaRPr lang="en-US" dirty="0"/>
          </a:p>
          <a:p>
            <a:r>
              <a:rPr lang="en-US" dirty="0"/>
              <a:t>The goal is to put in place a long-term legal structure for the plant’s operation and maintenance.  Ideally this would be something that includes community involvement and is a sustainable funding model.  This meeting is to give you information about potential options so you can begin thinking about them.  Several require community action to move forward.  The last loan payment will be made in Dec. 2025, so it </a:t>
            </a:r>
            <a:r>
              <a:rPr lang="en-US" dirty="0" err="1"/>
              <a:t>woud</a:t>
            </a:r>
            <a:r>
              <a:rPr lang="en-US" dirty="0"/>
              <a:t> be best to put any required ballot issues on the November 2024 ballot to give time for an election and to stand up that structure.  We’ll talk through the </a:t>
            </a:r>
            <a:r>
              <a:rPr lang="en-US" dirty="0" err="1"/>
              <a:t>opetions</a:t>
            </a:r>
            <a:r>
              <a:rPr lang="en-US" dirty="0"/>
              <a:t> and compare some of their features today and then be ready for questions today. As we’ll discuss, this </a:t>
            </a:r>
            <a:r>
              <a:rPr lang="en-US" dirty="0" err="1"/>
              <a:t>isNOT</a:t>
            </a:r>
            <a:r>
              <a:rPr lang="en-US" dirty="0"/>
              <a:t> your only opportunity to provide feedback. </a:t>
            </a:r>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7</a:t>
            </a:fld>
            <a:endParaRPr lang="en-US" dirty="0"/>
          </a:p>
        </p:txBody>
      </p:sp>
    </p:spTree>
    <p:extLst>
      <p:ext uri="{BB962C8B-B14F-4D97-AF65-F5344CB8AC3E}">
        <p14:creationId xmlns:p14="http://schemas.microsoft.com/office/powerpoint/2010/main" val="299827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could decide to request that the BOCC approve a public improvement district.  This is substantially similar to a LID, in that it has similar funding mechanisms for operations and can issue bonds for capital improvements.  If another large capital improvement is required, a PID can even establish a LID. </a:t>
            </a:r>
          </a:p>
          <a:p>
            <a:endParaRPr lang="en-US" dirty="0"/>
          </a:p>
          <a:p>
            <a:r>
              <a:rPr lang="en-US" dirty="0"/>
              <a:t>The main difference is that by statute, a PID is longer-term – its existence doesn’t depend on the term of the loan.  This structure is closest to the status quo.</a:t>
            </a:r>
          </a:p>
          <a:p>
            <a:endParaRPr lang="en-US" dirty="0"/>
          </a:p>
          <a:p>
            <a:r>
              <a:rPr lang="en-US" dirty="0"/>
              <a:t>It does take some community involvement to establish. By statute, the community must sign a petition seeking to establish the PID and that petition is provided to the BOCC. They hold a public hearing to discuss, and then put the formation on the ballot for a vote.  </a:t>
            </a:r>
          </a:p>
          <a:p>
            <a:endParaRPr lang="en-US" dirty="0"/>
          </a:p>
          <a:p>
            <a:r>
              <a:rPr lang="en-US" dirty="0"/>
              <a:t>The structure of the PID would be similar – the BOCC is the PID board, and it’s very likely the Board would continue to seek input from the ESLIDAC or a similar body.</a:t>
            </a:r>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8</a:t>
            </a:fld>
            <a:endParaRPr lang="en-US" dirty="0"/>
          </a:p>
        </p:txBody>
      </p:sp>
    </p:spTree>
    <p:extLst>
      <p:ext uri="{BB962C8B-B14F-4D97-AF65-F5344CB8AC3E}">
        <p14:creationId xmlns:p14="http://schemas.microsoft.com/office/powerpoint/2010/main" val="106580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if the community wanted to take full control of all aspects of the WWTP and service, members could try to form a Title 32 special district. These are quasi-municipal bodies that exist to provide services.  Under Title 32, it appears that the community could form a sanitation district or a broader metropolitan district which would include both sanitation services and at least one other service as listed in the statute – e.g. mosquito control, street improvement, etc. </a:t>
            </a:r>
          </a:p>
          <a:p>
            <a:endParaRPr lang="en-US" dirty="0"/>
          </a:p>
          <a:p>
            <a:r>
              <a:rPr lang="en-US" dirty="0"/>
              <a:t>Formation is a bit more complicated than a </a:t>
            </a:r>
            <a:r>
              <a:rPr lang="en-US" dirty="0" err="1"/>
              <a:t>pID</a:t>
            </a:r>
            <a:r>
              <a:rPr lang="en-US" dirty="0"/>
              <a:t>.  For a special district, any number of people act together to put together a service plan.  They submit the service plan to the BOCC, which holds a hearing on the plan.  If the BOCC approves the service plan, then the proponents go to court to seek an order to put the special district on the ballot. Folks vote, and if it’s approved, it’s its own entity that takes over all the operations of the system.</a:t>
            </a:r>
          </a:p>
          <a:p>
            <a:endParaRPr lang="en-US" dirty="0"/>
          </a:p>
        </p:txBody>
      </p:sp>
      <p:sp>
        <p:nvSpPr>
          <p:cNvPr id="4" name="Slide Number Placeholder 3"/>
          <p:cNvSpPr>
            <a:spLocks noGrp="1"/>
          </p:cNvSpPr>
          <p:nvPr>
            <p:ph type="sldNum" sz="quarter" idx="5"/>
          </p:nvPr>
        </p:nvSpPr>
        <p:spPr/>
        <p:txBody>
          <a:bodyPr/>
          <a:lstStyle/>
          <a:p>
            <a:pPr>
              <a:defRPr/>
            </a:pPr>
            <a:fld id="{F412BB4C-F286-411A-BF5D-1ACF3FAA04D3}" type="slidenum">
              <a:rPr lang="en-US" smtClean="0"/>
              <a:pPr>
                <a:defRPr/>
              </a:pPr>
              <a:t>9</a:t>
            </a:fld>
            <a:endParaRPr lang="en-US" dirty="0"/>
          </a:p>
        </p:txBody>
      </p:sp>
    </p:spTree>
    <p:extLst>
      <p:ext uri="{BB962C8B-B14F-4D97-AF65-F5344CB8AC3E}">
        <p14:creationId xmlns:p14="http://schemas.microsoft.com/office/powerpoint/2010/main" val="3518607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Droplets-HD-Title-R1d.png">
            <a:extLst>
              <a:ext uri="{FF2B5EF4-FFF2-40B4-BE49-F238E27FC236}">
                <a16:creationId xmlns:a16="http://schemas.microsoft.com/office/drawing/2014/main" id="{3092D0AC-3B1A-D63E-CAFE-F695FF992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DE92B6BD-77E9-116A-F697-BD30612B0EB0}"/>
              </a:ext>
            </a:extLst>
          </p:cNvPr>
          <p:cNvSpPr>
            <a:spLocks noGrp="1"/>
          </p:cNvSpPr>
          <p:nvPr>
            <p:ph type="dt" sz="half" idx="10"/>
          </p:nvPr>
        </p:nvSpPr>
        <p:spPr/>
        <p:txBody>
          <a:bodyPr/>
          <a:lstStyle>
            <a:lvl1pPr>
              <a:defRPr/>
            </a:lvl1pPr>
          </a:lstStyle>
          <a:p>
            <a:pPr>
              <a:defRPr/>
            </a:pPr>
            <a:r>
              <a:rPr lang="en-US" dirty="0"/>
              <a:t>10/13/2023</a:t>
            </a:r>
          </a:p>
        </p:txBody>
      </p:sp>
      <p:sp>
        <p:nvSpPr>
          <p:cNvPr id="6" name="Footer Placeholder 4">
            <a:extLst>
              <a:ext uri="{FF2B5EF4-FFF2-40B4-BE49-F238E27FC236}">
                <a16:creationId xmlns:a16="http://schemas.microsoft.com/office/drawing/2014/main" id="{F8A5F1D2-EF88-BF99-5D53-D71EF21EA77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2C68101E-BCB0-F82E-6EDC-F0F3894D513A}"/>
              </a:ext>
            </a:extLst>
          </p:cNvPr>
          <p:cNvSpPr>
            <a:spLocks noGrp="1"/>
          </p:cNvSpPr>
          <p:nvPr>
            <p:ph type="sldNum" sz="quarter" idx="12"/>
          </p:nvPr>
        </p:nvSpPr>
        <p:spPr/>
        <p:txBody>
          <a:bodyPr/>
          <a:lstStyle>
            <a:lvl1pPr>
              <a:defRPr/>
            </a:lvl1pPr>
          </a:lstStyle>
          <a:p>
            <a:pPr>
              <a:defRPr/>
            </a:pPr>
            <a:fld id="{7B30957A-423B-46A9-A152-9BBE53E563F2}" type="slidenum">
              <a:rPr lang="en-US"/>
              <a:pPr>
                <a:defRPr/>
              </a:pPr>
              <a:t>‹#›</a:t>
            </a:fld>
            <a:endParaRPr lang="en-US" dirty="0"/>
          </a:p>
        </p:txBody>
      </p:sp>
    </p:spTree>
    <p:extLst>
      <p:ext uri="{BB962C8B-B14F-4D97-AF65-F5344CB8AC3E}">
        <p14:creationId xmlns:p14="http://schemas.microsoft.com/office/powerpoint/2010/main" val="271399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6" descr="Droplets-HD-Content-R1d.png">
            <a:extLst>
              <a:ext uri="{FF2B5EF4-FFF2-40B4-BE49-F238E27FC236}">
                <a16:creationId xmlns:a16="http://schemas.microsoft.com/office/drawing/2014/main" id="{23239640-B70C-AD65-27CC-19ECD3004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506CDB94-0370-46C9-D9B0-C86CF02E8413}"/>
              </a:ext>
            </a:extLst>
          </p:cNvPr>
          <p:cNvSpPr>
            <a:spLocks noGrp="1"/>
          </p:cNvSpPr>
          <p:nvPr>
            <p:ph type="dt" sz="half" idx="10"/>
          </p:nvPr>
        </p:nvSpPr>
        <p:spPr/>
        <p:txBody>
          <a:bodyPr/>
          <a:lstStyle>
            <a:lvl1pPr>
              <a:defRPr/>
            </a:lvl1pPr>
          </a:lstStyle>
          <a:p>
            <a:pPr>
              <a:defRPr/>
            </a:pPr>
            <a:r>
              <a:rPr lang="en-US" dirty="0"/>
              <a:t>10/13/2023</a:t>
            </a:r>
          </a:p>
        </p:txBody>
      </p:sp>
      <p:sp>
        <p:nvSpPr>
          <p:cNvPr id="7" name="Footer Placeholder 5">
            <a:extLst>
              <a:ext uri="{FF2B5EF4-FFF2-40B4-BE49-F238E27FC236}">
                <a16:creationId xmlns:a16="http://schemas.microsoft.com/office/drawing/2014/main" id="{E6B22611-C86B-7E28-2E2B-4C7360478A9E}"/>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6">
            <a:extLst>
              <a:ext uri="{FF2B5EF4-FFF2-40B4-BE49-F238E27FC236}">
                <a16:creationId xmlns:a16="http://schemas.microsoft.com/office/drawing/2014/main" id="{4951CB55-3C2D-CD35-237D-8D80C1C756F6}"/>
              </a:ext>
            </a:extLst>
          </p:cNvPr>
          <p:cNvSpPr>
            <a:spLocks noGrp="1"/>
          </p:cNvSpPr>
          <p:nvPr>
            <p:ph type="sldNum" sz="quarter" idx="12"/>
          </p:nvPr>
        </p:nvSpPr>
        <p:spPr/>
        <p:txBody>
          <a:bodyPr/>
          <a:lstStyle>
            <a:lvl1pPr>
              <a:defRPr/>
            </a:lvl1pPr>
          </a:lstStyle>
          <a:p>
            <a:pPr>
              <a:defRPr/>
            </a:pPr>
            <a:fld id="{9E18FFA5-EB32-491F-BE76-A5D8FF9F8755}" type="slidenum">
              <a:rPr lang="en-US"/>
              <a:pPr>
                <a:defRPr/>
              </a:pPr>
              <a:t>‹#›</a:t>
            </a:fld>
            <a:endParaRPr lang="en-US" dirty="0"/>
          </a:p>
        </p:txBody>
      </p:sp>
    </p:spTree>
    <p:extLst>
      <p:ext uri="{BB962C8B-B14F-4D97-AF65-F5344CB8AC3E}">
        <p14:creationId xmlns:p14="http://schemas.microsoft.com/office/powerpoint/2010/main" val="2844969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6EFA29CC-331D-68E5-B318-8B73983D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DB3051-5BD3-B724-3241-837F62B09FAE}"/>
              </a:ext>
            </a:extLst>
          </p:cNvPr>
          <p:cNvSpPr>
            <a:spLocks noGrp="1"/>
          </p:cNvSpPr>
          <p:nvPr>
            <p:ph type="dt" sz="half" idx="10"/>
          </p:nvPr>
        </p:nvSpPr>
        <p:spPr/>
        <p:txBody>
          <a:bodyPr/>
          <a:lstStyle>
            <a:lvl1pPr>
              <a:defRPr/>
            </a:lvl1pPr>
          </a:lstStyle>
          <a:p>
            <a:pPr>
              <a:defRPr/>
            </a:pPr>
            <a:r>
              <a:rPr lang="en-US" dirty="0"/>
              <a:t>10/13/2023</a:t>
            </a:r>
          </a:p>
        </p:txBody>
      </p:sp>
      <p:sp>
        <p:nvSpPr>
          <p:cNvPr id="6" name="Footer Placeholder 5">
            <a:extLst>
              <a:ext uri="{FF2B5EF4-FFF2-40B4-BE49-F238E27FC236}">
                <a16:creationId xmlns:a16="http://schemas.microsoft.com/office/drawing/2014/main" id="{7466BD40-2262-C2E5-968E-DAA28F4C3CB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0780769D-B968-186B-83FA-D0948A8838DD}"/>
              </a:ext>
            </a:extLst>
          </p:cNvPr>
          <p:cNvSpPr>
            <a:spLocks noGrp="1"/>
          </p:cNvSpPr>
          <p:nvPr>
            <p:ph type="sldNum" sz="quarter" idx="12"/>
          </p:nvPr>
        </p:nvSpPr>
        <p:spPr/>
        <p:txBody>
          <a:bodyPr/>
          <a:lstStyle>
            <a:lvl1pPr>
              <a:defRPr/>
            </a:lvl1pPr>
          </a:lstStyle>
          <a:p>
            <a:pPr>
              <a:defRPr/>
            </a:pPr>
            <a:fld id="{C569784F-226D-4174-AEF6-2E297E030F5C}" type="slidenum">
              <a:rPr lang="en-US"/>
              <a:pPr>
                <a:defRPr/>
              </a:pPr>
              <a:t>‹#›</a:t>
            </a:fld>
            <a:endParaRPr lang="en-US" dirty="0"/>
          </a:p>
        </p:txBody>
      </p:sp>
    </p:spTree>
    <p:extLst>
      <p:ext uri="{BB962C8B-B14F-4D97-AF65-F5344CB8AC3E}">
        <p14:creationId xmlns:p14="http://schemas.microsoft.com/office/powerpoint/2010/main" val="187677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B90483A0-47F2-B8A5-F9B0-3877DC83A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7B06BF0-810D-204E-0DCE-4581071E38C2}"/>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6" name="TextBox 5">
            <a:extLst>
              <a:ext uri="{FF2B5EF4-FFF2-40B4-BE49-F238E27FC236}">
                <a16:creationId xmlns:a16="http://schemas.microsoft.com/office/drawing/2014/main" id="{9185440E-FC6A-46E8-522C-BAA2880BA0F7}"/>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4">
            <a:extLst>
              <a:ext uri="{FF2B5EF4-FFF2-40B4-BE49-F238E27FC236}">
                <a16:creationId xmlns:a16="http://schemas.microsoft.com/office/drawing/2014/main" id="{CF124DED-43A9-E98F-85E0-DAA7DE687410}"/>
              </a:ext>
            </a:extLst>
          </p:cNvPr>
          <p:cNvSpPr>
            <a:spLocks noGrp="1"/>
          </p:cNvSpPr>
          <p:nvPr>
            <p:ph type="dt" sz="half" idx="14"/>
          </p:nvPr>
        </p:nvSpPr>
        <p:spPr/>
        <p:txBody>
          <a:bodyPr/>
          <a:lstStyle>
            <a:lvl1pPr>
              <a:defRPr/>
            </a:lvl1pPr>
          </a:lstStyle>
          <a:p>
            <a:pPr>
              <a:defRPr/>
            </a:pPr>
            <a:r>
              <a:rPr lang="en-US" dirty="0"/>
              <a:t>10/13/2023</a:t>
            </a:r>
          </a:p>
        </p:txBody>
      </p:sp>
      <p:sp>
        <p:nvSpPr>
          <p:cNvPr id="8" name="Footer Placeholder 5">
            <a:extLst>
              <a:ext uri="{FF2B5EF4-FFF2-40B4-BE49-F238E27FC236}">
                <a16:creationId xmlns:a16="http://schemas.microsoft.com/office/drawing/2014/main" id="{FD0B33E4-C99A-0307-0434-8F0A1F0FC70F}"/>
              </a:ext>
            </a:extLst>
          </p:cNvPr>
          <p:cNvSpPr>
            <a:spLocks noGrp="1"/>
          </p:cNvSpPr>
          <p:nvPr>
            <p:ph type="ftr" sz="quarter" idx="15"/>
          </p:nvPr>
        </p:nvSpPr>
        <p:spPr/>
        <p:txBody>
          <a:bodyPr/>
          <a:lstStyle>
            <a:lvl1pPr>
              <a:defRPr/>
            </a:lvl1pPr>
          </a:lstStyle>
          <a:p>
            <a:pPr>
              <a:defRPr/>
            </a:pPr>
            <a:endParaRPr lang="en-US" dirty="0"/>
          </a:p>
        </p:txBody>
      </p:sp>
      <p:sp>
        <p:nvSpPr>
          <p:cNvPr id="9" name="Slide Number Placeholder 6">
            <a:extLst>
              <a:ext uri="{FF2B5EF4-FFF2-40B4-BE49-F238E27FC236}">
                <a16:creationId xmlns:a16="http://schemas.microsoft.com/office/drawing/2014/main" id="{893FC4D4-F45B-38FA-D0F5-216CA315911C}"/>
              </a:ext>
            </a:extLst>
          </p:cNvPr>
          <p:cNvSpPr>
            <a:spLocks noGrp="1"/>
          </p:cNvSpPr>
          <p:nvPr>
            <p:ph type="sldNum" sz="quarter" idx="16"/>
          </p:nvPr>
        </p:nvSpPr>
        <p:spPr/>
        <p:txBody>
          <a:bodyPr/>
          <a:lstStyle>
            <a:lvl1pPr>
              <a:defRPr/>
            </a:lvl1pPr>
          </a:lstStyle>
          <a:p>
            <a:pPr>
              <a:defRPr/>
            </a:pPr>
            <a:fld id="{8F004B65-509B-4DF5-BDB0-035AE0FDB549}" type="slidenum">
              <a:rPr lang="en-US"/>
              <a:pPr>
                <a:defRPr/>
              </a:pPr>
              <a:t>‹#›</a:t>
            </a:fld>
            <a:endParaRPr lang="en-US" dirty="0"/>
          </a:p>
        </p:txBody>
      </p:sp>
    </p:spTree>
    <p:extLst>
      <p:ext uri="{BB962C8B-B14F-4D97-AF65-F5344CB8AC3E}">
        <p14:creationId xmlns:p14="http://schemas.microsoft.com/office/powerpoint/2010/main" val="1338054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7945B63C-496C-00AF-E306-31271C557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6DFCE7-E340-F26A-2155-65F7D920E7E7}"/>
              </a:ext>
            </a:extLst>
          </p:cNvPr>
          <p:cNvSpPr>
            <a:spLocks noGrp="1"/>
          </p:cNvSpPr>
          <p:nvPr>
            <p:ph type="dt" sz="half" idx="10"/>
          </p:nvPr>
        </p:nvSpPr>
        <p:spPr/>
        <p:txBody>
          <a:bodyPr/>
          <a:lstStyle>
            <a:lvl1pPr>
              <a:defRPr/>
            </a:lvl1pPr>
          </a:lstStyle>
          <a:p>
            <a:pPr>
              <a:defRPr/>
            </a:pPr>
            <a:r>
              <a:rPr lang="en-US" dirty="0"/>
              <a:t>10/13/2023</a:t>
            </a:r>
          </a:p>
        </p:txBody>
      </p:sp>
      <p:sp>
        <p:nvSpPr>
          <p:cNvPr id="6" name="Footer Placeholder 5">
            <a:extLst>
              <a:ext uri="{FF2B5EF4-FFF2-40B4-BE49-F238E27FC236}">
                <a16:creationId xmlns:a16="http://schemas.microsoft.com/office/drawing/2014/main" id="{8DA859CB-0FA8-46A4-ABD9-6374DD362B0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D8879118-9A95-F8FF-883C-9504CC6DD628}"/>
              </a:ext>
            </a:extLst>
          </p:cNvPr>
          <p:cNvSpPr>
            <a:spLocks noGrp="1"/>
          </p:cNvSpPr>
          <p:nvPr>
            <p:ph type="sldNum" sz="quarter" idx="12"/>
          </p:nvPr>
        </p:nvSpPr>
        <p:spPr/>
        <p:txBody>
          <a:bodyPr/>
          <a:lstStyle>
            <a:lvl1pPr>
              <a:defRPr/>
            </a:lvl1pPr>
          </a:lstStyle>
          <a:p>
            <a:pPr>
              <a:defRPr/>
            </a:pPr>
            <a:fld id="{CEEFDDA2-B7E2-421F-B8FB-503CACFAC5AD}" type="slidenum">
              <a:rPr lang="en-US"/>
              <a:pPr>
                <a:defRPr/>
              </a:pPr>
              <a:t>‹#›</a:t>
            </a:fld>
            <a:endParaRPr lang="en-US" dirty="0"/>
          </a:p>
        </p:txBody>
      </p:sp>
    </p:spTree>
    <p:extLst>
      <p:ext uri="{BB962C8B-B14F-4D97-AF65-F5344CB8AC3E}">
        <p14:creationId xmlns:p14="http://schemas.microsoft.com/office/powerpoint/2010/main" val="4033340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2" name="Picture 6" descr="Droplets-HD-Content-R1d.png">
            <a:extLst>
              <a:ext uri="{FF2B5EF4-FFF2-40B4-BE49-F238E27FC236}">
                <a16:creationId xmlns:a16="http://schemas.microsoft.com/office/drawing/2014/main" id="{19F3403A-2029-2662-5C0C-F6CC8AF3F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53B19015-4857-F191-8C80-3D10D2962B99}"/>
              </a:ext>
            </a:extLst>
          </p:cNvPr>
          <p:cNvSpPr>
            <a:spLocks noGrp="1"/>
          </p:cNvSpPr>
          <p:nvPr>
            <p:ph type="dt" sz="half" idx="18"/>
          </p:nvPr>
        </p:nvSpPr>
        <p:spPr/>
        <p:txBody>
          <a:bodyPr/>
          <a:lstStyle>
            <a:lvl1pPr>
              <a:defRPr/>
            </a:lvl1pPr>
          </a:lstStyle>
          <a:p>
            <a:pPr>
              <a:defRPr/>
            </a:pPr>
            <a:r>
              <a:rPr lang="en-US" dirty="0"/>
              <a:t>10/13/2023</a:t>
            </a:r>
          </a:p>
        </p:txBody>
      </p:sp>
      <p:sp>
        <p:nvSpPr>
          <p:cNvPr id="4" name="Footer Placeholder 3">
            <a:extLst>
              <a:ext uri="{FF2B5EF4-FFF2-40B4-BE49-F238E27FC236}">
                <a16:creationId xmlns:a16="http://schemas.microsoft.com/office/drawing/2014/main" id="{9DCEBAD9-786E-FDF7-18E0-6F6358F322B2}"/>
              </a:ext>
            </a:extLst>
          </p:cNvPr>
          <p:cNvSpPr>
            <a:spLocks noGrp="1"/>
          </p:cNvSpPr>
          <p:nvPr>
            <p:ph type="ftr" sz="quarter" idx="19"/>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5E112487-F5AB-17C1-69DB-BB2DA57B1D69}"/>
              </a:ext>
            </a:extLst>
          </p:cNvPr>
          <p:cNvSpPr>
            <a:spLocks noGrp="1"/>
          </p:cNvSpPr>
          <p:nvPr>
            <p:ph type="sldNum" sz="quarter" idx="20"/>
          </p:nvPr>
        </p:nvSpPr>
        <p:spPr/>
        <p:txBody>
          <a:bodyPr/>
          <a:lstStyle>
            <a:lvl1pPr>
              <a:defRPr/>
            </a:lvl1pPr>
          </a:lstStyle>
          <a:p>
            <a:pPr>
              <a:defRPr/>
            </a:pPr>
            <a:fld id="{6AB09739-DEBA-4A81-93E9-9B0D174D7A04}" type="slidenum">
              <a:rPr lang="en-US"/>
              <a:pPr>
                <a:defRPr/>
              </a:pPr>
              <a:t>‹#›</a:t>
            </a:fld>
            <a:endParaRPr lang="en-US" dirty="0"/>
          </a:p>
        </p:txBody>
      </p:sp>
    </p:spTree>
    <p:extLst>
      <p:ext uri="{BB962C8B-B14F-4D97-AF65-F5344CB8AC3E}">
        <p14:creationId xmlns:p14="http://schemas.microsoft.com/office/powerpoint/2010/main" val="3230020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6" descr="Droplets-HD-Content-R1d.png">
            <a:extLst>
              <a:ext uri="{FF2B5EF4-FFF2-40B4-BE49-F238E27FC236}">
                <a16:creationId xmlns:a16="http://schemas.microsoft.com/office/drawing/2014/main" id="{1BE72E67-D52E-7C1A-1897-E61921BCE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EED9BE11-3E7F-4B9B-6D88-E8C6A3752AC9}"/>
              </a:ext>
            </a:extLst>
          </p:cNvPr>
          <p:cNvSpPr>
            <a:spLocks noGrp="1"/>
          </p:cNvSpPr>
          <p:nvPr>
            <p:ph type="dt" sz="half" idx="23"/>
          </p:nvPr>
        </p:nvSpPr>
        <p:spPr/>
        <p:txBody>
          <a:bodyPr/>
          <a:lstStyle>
            <a:lvl1pPr>
              <a:defRPr/>
            </a:lvl1pPr>
          </a:lstStyle>
          <a:p>
            <a:pPr>
              <a:defRPr/>
            </a:pPr>
            <a:r>
              <a:rPr lang="en-US" dirty="0"/>
              <a:t>10/13/2023</a:t>
            </a:r>
          </a:p>
        </p:txBody>
      </p:sp>
      <p:sp>
        <p:nvSpPr>
          <p:cNvPr id="4" name="Footer Placeholder 3">
            <a:extLst>
              <a:ext uri="{FF2B5EF4-FFF2-40B4-BE49-F238E27FC236}">
                <a16:creationId xmlns:a16="http://schemas.microsoft.com/office/drawing/2014/main" id="{9210DFD7-6BDA-1B57-3677-B0412461D06F}"/>
              </a:ext>
            </a:extLst>
          </p:cNvPr>
          <p:cNvSpPr>
            <a:spLocks noGrp="1"/>
          </p:cNvSpPr>
          <p:nvPr>
            <p:ph type="ftr" sz="quarter" idx="24"/>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13FCAFD1-F975-9DDC-E291-B10F087C6D97}"/>
              </a:ext>
            </a:extLst>
          </p:cNvPr>
          <p:cNvSpPr>
            <a:spLocks noGrp="1"/>
          </p:cNvSpPr>
          <p:nvPr>
            <p:ph type="sldNum" sz="quarter" idx="25"/>
          </p:nvPr>
        </p:nvSpPr>
        <p:spPr/>
        <p:txBody>
          <a:bodyPr/>
          <a:lstStyle>
            <a:lvl1pPr>
              <a:defRPr/>
            </a:lvl1pPr>
          </a:lstStyle>
          <a:p>
            <a:pPr>
              <a:defRPr/>
            </a:pPr>
            <a:fld id="{D37FEE52-B27A-43AB-BF00-5E42A20C25F6}" type="slidenum">
              <a:rPr lang="en-US"/>
              <a:pPr>
                <a:defRPr/>
              </a:pPr>
              <a:t>‹#›</a:t>
            </a:fld>
            <a:endParaRPr lang="en-US" dirty="0"/>
          </a:p>
        </p:txBody>
      </p:sp>
    </p:spTree>
    <p:extLst>
      <p:ext uri="{BB962C8B-B14F-4D97-AF65-F5344CB8AC3E}">
        <p14:creationId xmlns:p14="http://schemas.microsoft.com/office/powerpoint/2010/main" val="575215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71F57BD3-0981-C0C6-9A93-F01319113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C99E0D-1D28-9F24-ED08-FAADC2BC96FE}"/>
              </a:ext>
            </a:extLst>
          </p:cNvPr>
          <p:cNvSpPr>
            <a:spLocks noGrp="1"/>
          </p:cNvSpPr>
          <p:nvPr>
            <p:ph type="dt" sz="half" idx="14"/>
          </p:nvPr>
        </p:nvSpPr>
        <p:spPr/>
        <p:txBody>
          <a:bodyPr/>
          <a:lstStyle>
            <a:lvl1pPr>
              <a:defRPr/>
            </a:lvl1pPr>
          </a:lstStyle>
          <a:p>
            <a:pPr>
              <a:defRPr/>
            </a:pPr>
            <a:r>
              <a:rPr lang="en-US" dirty="0"/>
              <a:t>10/13/2023</a:t>
            </a:r>
          </a:p>
        </p:txBody>
      </p:sp>
      <p:sp>
        <p:nvSpPr>
          <p:cNvPr id="5" name="Footer Placeholder 4">
            <a:extLst>
              <a:ext uri="{FF2B5EF4-FFF2-40B4-BE49-F238E27FC236}">
                <a16:creationId xmlns:a16="http://schemas.microsoft.com/office/drawing/2014/main" id="{6B85C944-B0AD-B30D-79A2-26A295AE091A}"/>
              </a:ext>
            </a:extLst>
          </p:cNvPr>
          <p:cNvSpPr>
            <a:spLocks noGrp="1"/>
          </p:cNvSpPr>
          <p:nvPr>
            <p:ph type="ftr" sz="quarter" idx="15"/>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8685E01-74B0-BF91-0DB4-2091CDADE08A}"/>
              </a:ext>
            </a:extLst>
          </p:cNvPr>
          <p:cNvSpPr>
            <a:spLocks noGrp="1"/>
          </p:cNvSpPr>
          <p:nvPr>
            <p:ph type="sldNum" sz="quarter" idx="16"/>
          </p:nvPr>
        </p:nvSpPr>
        <p:spPr/>
        <p:txBody>
          <a:bodyPr/>
          <a:lstStyle>
            <a:lvl1pPr>
              <a:defRPr/>
            </a:lvl1pPr>
          </a:lstStyle>
          <a:p>
            <a:pPr>
              <a:defRPr/>
            </a:pPr>
            <a:fld id="{50315D26-1AFC-487B-8CC2-87EE70387C8D}" type="slidenum">
              <a:rPr lang="en-US"/>
              <a:pPr>
                <a:defRPr/>
              </a:pPr>
              <a:t>‹#›</a:t>
            </a:fld>
            <a:endParaRPr lang="en-US" dirty="0"/>
          </a:p>
        </p:txBody>
      </p:sp>
    </p:spTree>
    <p:extLst>
      <p:ext uri="{BB962C8B-B14F-4D97-AF65-F5344CB8AC3E}">
        <p14:creationId xmlns:p14="http://schemas.microsoft.com/office/powerpoint/2010/main" val="4000434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31BB2F42-E7E8-E4C5-E56F-B151326B3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990FF9-474A-1165-7D41-2CD96538AC18}"/>
              </a:ext>
            </a:extLst>
          </p:cNvPr>
          <p:cNvSpPr>
            <a:spLocks noGrp="1"/>
          </p:cNvSpPr>
          <p:nvPr>
            <p:ph type="dt" sz="half" idx="14"/>
          </p:nvPr>
        </p:nvSpPr>
        <p:spPr/>
        <p:txBody>
          <a:bodyPr/>
          <a:lstStyle>
            <a:lvl1pPr>
              <a:defRPr/>
            </a:lvl1pPr>
          </a:lstStyle>
          <a:p>
            <a:pPr>
              <a:defRPr/>
            </a:pPr>
            <a:r>
              <a:rPr lang="en-US" dirty="0"/>
              <a:t>10/13/2023</a:t>
            </a:r>
          </a:p>
        </p:txBody>
      </p:sp>
      <p:sp>
        <p:nvSpPr>
          <p:cNvPr id="5" name="Footer Placeholder 4">
            <a:extLst>
              <a:ext uri="{FF2B5EF4-FFF2-40B4-BE49-F238E27FC236}">
                <a16:creationId xmlns:a16="http://schemas.microsoft.com/office/drawing/2014/main" id="{3B98A90A-AFFC-6DB3-93DD-CEC91C132E99}"/>
              </a:ext>
            </a:extLst>
          </p:cNvPr>
          <p:cNvSpPr>
            <a:spLocks noGrp="1"/>
          </p:cNvSpPr>
          <p:nvPr>
            <p:ph type="ftr" sz="quarter" idx="15"/>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DA09354-4985-CC19-A939-57B85EDD801A}"/>
              </a:ext>
            </a:extLst>
          </p:cNvPr>
          <p:cNvSpPr>
            <a:spLocks noGrp="1"/>
          </p:cNvSpPr>
          <p:nvPr>
            <p:ph type="sldNum" sz="quarter" idx="16"/>
          </p:nvPr>
        </p:nvSpPr>
        <p:spPr/>
        <p:txBody>
          <a:bodyPr/>
          <a:lstStyle>
            <a:lvl1pPr>
              <a:defRPr/>
            </a:lvl1pPr>
          </a:lstStyle>
          <a:p>
            <a:pPr>
              <a:defRPr/>
            </a:pPr>
            <a:fld id="{0F8FE59D-E47F-4C06-B98D-763994DD56E2}" type="slidenum">
              <a:rPr lang="en-US"/>
              <a:pPr>
                <a:defRPr/>
              </a:pPr>
              <a:t>‹#›</a:t>
            </a:fld>
            <a:endParaRPr lang="en-US" dirty="0"/>
          </a:p>
        </p:txBody>
      </p:sp>
    </p:spTree>
    <p:extLst>
      <p:ext uri="{BB962C8B-B14F-4D97-AF65-F5344CB8AC3E}">
        <p14:creationId xmlns:p14="http://schemas.microsoft.com/office/powerpoint/2010/main" val="162764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F7781CF1-4E1A-15A7-9E58-95976989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83C81E-CDDF-B985-95D9-5FDDCFDD7B1A}"/>
              </a:ext>
            </a:extLst>
          </p:cNvPr>
          <p:cNvSpPr>
            <a:spLocks noGrp="1"/>
          </p:cNvSpPr>
          <p:nvPr>
            <p:ph type="dt" sz="half" idx="14"/>
          </p:nvPr>
        </p:nvSpPr>
        <p:spPr/>
        <p:txBody>
          <a:bodyPr/>
          <a:lstStyle>
            <a:lvl1pPr>
              <a:defRPr/>
            </a:lvl1pPr>
          </a:lstStyle>
          <a:p>
            <a:pPr>
              <a:defRPr/>
            </a:pPr>
            <a:r>
              <a:rPr lang="en-US" dirty="0"/>
              <a:t>10/13/2023</a:t>
            </a:r>
          </a:p>
        </p:txBody>
      </p:sp>
      <p:sp>
        <p:nvSpPr>
          <p:cNvPr id="5" name="Footer Placeholder 4">
            <a:extLst>
              <a:ext uri="{FF2B5EF4-FFF2-40B4-BE49-F238E27FC236}">
                <a16:creationId xmlns:a16="http://schemas.microsoft.com/office/drawing/2014/main" id="{8192825B-72F0-9EBE-A726-EB00E45C294F}"/>
              </a:ext>
            </a:extLst>
          </p:cNvPr>
          <p:cNvSpPr>
            <a:spLocks noGrp="1"/>
          </p:cNvSpPr>
          <p:nvPr>
            <p:ph type="ftr" sz="quarter" idx="15"/>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992B4B1-D3CC-6C58-27E1-3310AD3E230D}"/>
              </a:ext>
            </a:extLst>
          </p:cNvPr>
          <p:cNvSpPr>
            <a:spLocks noGrp="1"/>
          </p:cNvSpPr>
          <p:nvPr>
            <p:ph type="sldNum" sz="quarter" idx="16"/>
          </p:nvPr>
        </p:nvSpPr>
        <p:spPr/>
        <p:txBody>
          <a:bodyPr/>
          <a:lstStyle>
            <a:lvl1pPr>
              <a:defRPr/>
            </a:lvl1pPr>
          </a:lstStyle>
          <a:p>
            <a:pPr>
              <a:defRPr/>
            </a:pPr>
            <a:fld id="{FE469088-98B4-472C-8C5A-61986C46681B}" type="slidenum">
              <a:rPr lang="en-US"/>
              <a:pPr>
                <a:defRPr/>
              </a:pPr>
              <a:t>‹#›</a:t>
            </a:fld>
            <a:endParaRPr lang="en-US" dirty="0"/>
          </a:p>
        </p:txBody>
      </p:sp>
    </p:spTree>
    <p:extLst>
      <p:ext uri="{BB962C8B-B14F-4D97-AF65-F5344CB8AC3E}">
        <p14:creationId xmlns:p14="http://schemas.microsoft.com/office/powerpoint/2010/main" val="383818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Droplets-HD-Content-R1d.png">
            <a:extLst>
              <a:ext uri="{FF2B5EF4-FFF2-40B4-BE49-F238E27FC236}">
                <a16:creationId xmlns:a16="http://schemas.microsoft.com/office/drawing/2014/main" id="{36BAD786-C874-BB69-C524-ABEBFBE2C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8406B39-693D-8F86-8CA4-744C21B0C6A7}"/>
              </a:ext>
            </a:extLst>
          </p:cNvPr>
          <p:cNvSpPr>
            <a:spLocks noGrp="1"/>
          </p:cNvSpPr>
          <p:nvPr>
            <p:ph type="dt" sz="half" idx="10"/>
          </p:nvPr>
        </p:nvSpPr>
        <p:spPr/>
        <p:txBody>
          <a:bodyPr/>
          <a:lstStyle>
            <a:lvl1pPr>
              <a:defRPr/>
            </a:lvl1pPr>
          </a:lstStyle>
          <a:p>
            <a:pPr>
              <a:defRPr/>
            </a:pPr>
            <a:r>
              <a:rPr lang="en-US" dirty="0"/>
              <a:t>10/13/2023</a:t>
            </a:r>
          </a:p>
        </p:txBody>
      </p:sp>
      <p:sp>
        <p:nvSpPr>
          <p:cNvPr id="6" name="Footer Placeholder 4">
            <a:extLst>
              <a:ext uri="{FF2B5EF4-FFF2-40B4-BE49-F238E27FC236}">
                <a16:creationId xmlns:a16="http://schemas.microsoft.com/office/drawing/2014/main" id="{084E40A6-AEC5-2B54-7E88-4C72BF3D280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69DDBA9A-74DB-A0A2-1915-DD2CA4719C4B}"/>
              </a:ext>
            </a:extLst>
          </p:cNvPr>
          <p:cNvSpPr>
            <a:spLocks noGrp="1"/>
          </p:cNvSpPr>
          <p:nvPr>
            <p:ph type="sldNum" sz="quarter" idx="12"/>
          </p:nvPr>
        </p:nvSpPr>
        <p:spPr/>
        <p:txBody>
          <a:bodyPr/>
          <a:lstStyle>
            <a:lvl1pPr>
              <a:defRPr/>
            </a:lvl1pPr>
          </a:lstStyle>
          <a:p>
            <a:pPr>
              <a:defRPr/>
            </a:pPr>
            <a:fld id="{85C018C7-F2F3-4ED7-99E7-B565C8407DA1}" type="slidenum">
              <a:rPr lang="en-US"/>
              <a:pPr>
                <a:defRPr/>
              </a:pPr>
              <a:t>‹#›</a:t>
            </a:fld>
            <a:endParaRPr lang="en-US" dirty="0"/>
          </a:p>
        </p:txBody>
      </p:sp>
    </p:spTree>
    <p:extLst>
      <p:ext uri="{BB962C8B-B14F-4D97-AF65-F5344CB8AC3E}">
        <p14:creationId xmlns:p14="http://schemas.microsoft.com/office/powerpoint/2010/main" val="16562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2" name="Picture 6" descr="Droplets-HD-Content-R1d.png">
            <a:extLst>
              <a:ext uri="{FF2B5EF4-FFF2-40B4-BE49-F238E27FC236}">
                <a16:creationId xmlns:a16="http://schemas.microsoft.com/office/drawing/2014/main" id="{8D94926A-8D0F-6AE4-49D8-D070510FC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4">
            <a:extLst>
              <a:ext uri="{FF2B5EF4-FFF2-40B4-BE49-F238E27FC236}">
                <a16:creationId xmlns:a16="http://schemas.microsoft.com/office/drawing/2014/main" id="{32400A6D-3C34-4A71-883C-13054561711C}"/>
              </a:ext>
            </a:extLst>
          </p:cNvPr>
          <p:cNvSpPr>
            <a:spLocks noGrp="1"/>
          </p:cNvSpPr>
          <p:nvPr>
            <p:ph type="dt" sz="half" idx="15"/>
          </p:nvPr>
        </p:nvSpPr>
        <p:spPr/>
        <p:txBody>
          <a:bodyPr/>
          <a:lstStyle>
            <a:lvl1pPr>
              <a:defRPr/>
            </a:lvl1pPr>
          </a:lstStyle>
          <a:p>
            <a:pPr>
              <a:defRPr/>
            </a:pPr>
            <a:r>
              <a:rPr lang="en-US" dirty="0"/>
              <a:t>10/13/2023</a:t>
            </a:r>
          </a:p>
        </p:txBody>
      </p:sp>
      <p:sp>
        <p:nvSpPr>
          <p:cNvPr id="4" name="Footer Placeholder 5">
            <a:extLst>
              <a:ext uri="{FF2B5EF4-FFF2-40B4-BE49-F238E27FC236}">
                <a16:creationId xmlns:a16="http://schemas.microsoft.com/office/drawing/2014/main" id="{0B0BEE67-3645-DB53-878E-92693B71EA85}"/>
              </a:ext>
            </a:extLst>
          </p:cNvPr>
          <p:cNvSpPr>
            <a:spLocks noGrp="1"/>
          </p:cNvSpPr>
          <p:nvPr>
            <p:ph type="ftr" sz="quarter" idx="16"/>
          </p:nvPr>
        </p:nvSpPr>
        <p:spPr/>
        <p:txBody>
          <a:bodyPr/>
          <a:lstStyle>
            <a:lvl1pPr>
              <a:defRPr/>
            </a:lvl1pPr>
          </a:lstStyle>
          <a:p>
            <a:pPr>
              <a:defRPr/>
            </a:pPr>
            <a:endParaRPr lang="en-US" dirty="0"/>
          </a:p>
        </p:txBody>
      </p:sp>
      <p:sp>
        <p:nvSpPr>
          <p:cNvPr id="5" name="Slide Number Placeholder 6">
            <a:extLst>
              <a:ext uri="{FF2B5EF4-FFF2-40B4-BE49-F238E27FC236}">
                <a16:creationId xmlns:a16="http://schemas.microsoft.com/office/drawing/2014/main" id="{6A8D712C-A085-F58A-68E5-D43B0888D1EA}"/>
              </a:ext>
            </a:extLst>
          </p:cNvPr>
          <p:cNvSpPr>
            <a:spLocks noGrp="1"/>
          </p:cNvSpPr>
          <p:nvPr>
            <p:ph type="sldNum" sz="quarter" idx="17"/>
          </p:nvPr>
        </p:nvSpPr>
        <p:spPr/>
        <p:txBody>
          <a:bodyPr/>
          <a:lstStyle>
            <a:lvl1pPr>
              <a:defRPr/>
            </a:lvl1pPr>
          </a:lstStyle>
          <a:p>
            <a:pPr>
              <a:defRPr/>
            </a:pPr>
            <a:fld id="{2D24ABA3-3B08-4AA6-9AB7-3BCFD394EA57}" type="slidenum">
              <a:rPr lang="en-US"/>
              <a:pPr>
                <a:defRPr/>
              </a:pPr>
              <a:t>‹#›</a:t>
            </a:fld>
            <a:endParaRPr lang="en-US" dirty="0"/>
          </a:p>
        </p:txBody>
      </p:sp>
    </p:spTree>
    <p:extLst>
      <p:ext uri="{BB962C8B-B14F-4D97-AF65-F5344CB8AC3E}">
        <p14:creationId xmlns:p14="http://schemas.microsoft.com/office/powerpoint/2010/main" val="132618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 name="Picture 6" descr="Droplets-HD-Content-R1d.png">
            <a:extLst>
              <a:ext uri="{FF2B5EF4-FFF2-40B4-BE49-F238E27FC236}">
                <a16:creationId xmlns:a16="http://schemas.microsoft.com/office/drawing/2014/main" id="{65BF3EF6-BBB4-4036-BCFF-B52EF33AC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a:extLst>
              <a:ext uri="{FF2B5EF4-FFF2-40B4-BE49-F238E27FC236}">
                <a16:creationId xmlns:a16="http://schemas.microsoft.com/office/drawing/2014/main" id="{89FA48C9-3134-9470-3838-BFF4A5DAA7A9}"/>
              </a:ext>
            </a:extLst>
          </p:cNvPr>
          <p:cNvSpPr>
            <a:spLocks noGrp="1"/>
          </p:cNvSpPr>
          <p:nvPr>
            <p:ph type="dt" sz="half" idx="15"/>
          </p:nvPr>
        </p:nvSpPr>
        <p:spPr/>
        <p:txBody>
          <a:bodyPr/>
          <a:lstStyle>
            <a:lvl1pPr>
              <a:defRPr/>
            </a:lvl1pPr>
          </a:lstStyle>
          <a:p>
            <a:pPr>
              <a:defRPr/>
            </a:pPr>
            <a:r>
              <a:rPr lang="en-US" dirty="0"/>
              <a:t>10/13/2023</a:t>
            </a:r>
          </a:p>
        </p:txBody>
      </p:sp>
      <p:sp>
        <p:nvSpPr>
          <p:cNvPr id="6" name="Footer Placeholder 7">
            <a:extLst>
              <a:ext uri="{FF2B5EF4-FFF2-40B4-BE49-F238E27FC236}">
                <a16:creationId xmlns:a16="http://schemas.microsoft.com/office/drawing/2014/main" id="{F7127875-D8FC-B2DB-63C3-A4064056529D}"/>
              </a:ext>
            </a:extLst>
          </p:cNvPr>
          <p:cNvSpPr>
            <a:spLocks noGrp="1"/>
          </p:cNvSpPr>
          <p:nvPr>
            <p:ph type="ftr" sz="quarter" idx="16"/>
          </p:nvPr>
        </p:nvSpPr>
        <p:spPr/>
        <p:txBody>
          <a:bodyPr/>
          <a:lstStyle>
            <a:lvl1pPr>
              <a:defRPr/>
            </a:lvl1pPr>
          </a:lstStyle>
          <a:p>
            <a:pPr>
              <a:defRPr/>
            </a:pPr>
            <a:endParaRPr lang="en-US" dirty="0"/>
          </a:p>
        </p:txBody>
      </p:sp>
      <p:sp>
        <p:nvSpPr>
          <p:cNvPr id="7" name="Slide Number Placeholder 8">
            <a:extLst>
              <a:ext uri="{FF2B5EF4-FFF2-40B4-BE49-F238E27FC236}">
                <a16:creationId xmlns:a16="http://schemas.microsoft.com/office/drawing/2014/main" id="{7E6610BD-95C3-0580-C92C-439FAE87D217}"/>
              </a:ext>
            </a:extLst>
          </p:cNvPr>
          <p:cNvSpPr>
            <a:spLocks noGrp="1"/>
          </p:cNvSpPr>
          <p:nvPr>
            <p:ph type="sldNum" sz="quarter" idx="17"/>
          </p:nvPr>
        </p:nvSpPr>
        <p:spPr/>
        <p:txBody>
          <a:bodyPr/>
          <a:lstStyle>
            <a:lvl1pPr>
              <a:defRPr/>
            </a:lvl1pPr>
          </a:lstStyle>
          <a:p>
            <a:pPr>
              <a:defRPr/>
            </a:pPr>
            <a:fld id="{228B456E-7E2D-4918-AE64-14EC1CCBA88F}" type="slidenum">
              <a:rPr lang="en-US"/>
              <a:pPr>
                <a:defRPr/>
              </a:pPr>
              <a:t>‹#›</a:t>
            </a:fld>
            <a:endParaRPr lang="en-US" dirty="0"/>
          </a:p>
        </p:txBody>
      </p:sp>
    </p:spTree>
    <p:extLst>
      <p:ext uri="{BB962C8B-B14F-4D97-AF65-F5344CB8AC3E}">
        <p14:creationId xmlns:p14="http://schemas.microsoft.com/office/powerpoint/2010/main" val="2309779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B5DC1E04-D349-D686-D83A-E657BF4B3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332C1C1E-8EA0-5ECE-B86B-49641EBB1512}"/>
              </a:ext>
            </a:extLst>
          </p:cNvPr>
          <p:cNvSpPr>
            <a:spLocks noGrp="1"/>
          </p:cNvSpPr>
          <p:nvPr>
            <p:ph type="dt" sz="half" idx="10"/>
          </p:nvPr>
        </p:nvSpPr>
        <p:spPr/>
        <p:txBody>
          <a:bodyPr/>
          <a:lstStyle>
            <a:lvl1pPr>
              <a:defRPr/>
            </a:lvl1pPr>
          </a:lstStyle>
          <a:p>
            <a:pPr>
              <a:defRPr/>
            </a:pPr>
            <a:r>
              <a:rPr lang="en-US" dirty="0"/>
              <a:t>10/13/2023</a:t>
            </a:r>
          </a:p>
        </p:txBody>
      </p:sp>
      <p:sp>
        <p:nvSpPr>
          <p:cNvPr id="5" name="Footer Placeholder 3">
            <a:extLst>
              <a:ext uri="{FF2B5EF4-FFF2-40B4-BE49-F238E27FC236}">
                <a16:creationId xmlns:a16="http://schemas.microsoft.com/office/drawing/2014/main" id="{1E6A9789-92D2-98E3-1361-84A9A92B614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4">
            <a:extLst>
              <a:ext uri="{FF2B5EF4-FFF2-40B4-BE49-F238E27FC236}">
                <a16:creationId xmlns:a16="http://schemas.microsoft.com/office/drawing/2014/main" id="{9320A5DC-6F4B-1ED4-DDEB-3880AAA511EF}"/>
              </a:ext>
            </a:extLst>
          </p:cNvPr>
          <p:cNvSpPr>
            <a:spLocks noGrp="1"/>
          </p:cNvSpPr>
          <p:nvPr>
            <p:ph type="sldNum" sz="quarter" idx="12"/>
          </p:nvPr>
        </p:nvSpPr>
        <p:spPr/>
        <p:txBody>
          <a:bodyPr/>
          <a:lstStyle>
            <a:lvl1pPr>
              <a:defRPr/>
            </a:lvl1pPr>
          </a:lstStyle>
          <a:p>
            <a:pPr>
              <a:defRPr/>
            </a:pPr>
            <a:fld id="{63250265-154C-4F9F-926B-93E7692FC11F}" type="slidenum">
              <a:rPr lang="en-US"/>
              <a:pPr>
                <a:defRPr/>
              </a:pPr>
              <a:t>‹#›</a:t>
            </a:fld>
            <a:endParaRPr lang="en-US" dirty="0"/>
          </a:p>
        </p:txBody>
      </p:sp>
    </p:spTree>
    <p:extLst>
      <p:ext uri="{BB962C8B-B14F-4D97-AF65-F5344CB8AC3E}">
        <p14:creationId xmlns:p14="http://schemas.microsoft.com/office/powerpoint/2010/main" val="130993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Droplets-HD-Content-R1d.png">
            <a:extLst>
              <a:ext uri="{FF2B5EF4-FFF2-40B4-BE49-F238E27FC236}">
                <a16:creationId xmlns:a16="http://schemas.microsoft.com/office/drawing/2014/main" id="{9D1542C8-E280-BC99-AB80-F2DE801C0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38647501-80A7-80D7-8967-7C96A34D968C}"/>
              </a:ext>
            </a:extLst>
          </p:cNvPr>
          <p:cNvSpPr>
            <a:spLocks noGrp="1"/>
          </p:cNvSpPr>
          <p:nvPr>
            <p:ph type="dt" sz="half" idx="10"/>
          </p:nvPr>
        </p:nvSpPr>
        <p:spPr/>
        <p:txBody>
          <a:bodyPr/>
          <a:lstStyle>
            <a:lvl1pPr>
              <a:defRPr/>
            </a:lvl1pPr>
          </a:lstStyle>
          <a:p>
            <a:pPr>
              <a:defRPr/>
            </a:pPr>
            <a:r>
              <a:rPr lang="en-US" dirty="0"/>
              <a:t>10/13/2023</a:t>
            </a:r>
          </a:p>
        </p:txBody>
      </p:sp>
      <p:sp>
        <p:nvSpPr>
          <p:cNvPr id="4" name="Footer Placeholder 2">
            <a:extLst>
              <a:ext uri="{FF2B5EF4-FFF2-40B4-BE49-F238E27FC236}">
                <a16:creationId xmlns:a16="http://schemas.microsoft.com/office/drawing/2014/main" id="{CE72D5DE-C9E7-9948-620A-0E83C815214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3">
            <a:extLst>
              <a:ext uri="{FF2B5EF4-FFF2-40B4-BE49-F238E27FC236}">
                <a16:creationId xmlns:a16="http://schemas.microsoft.com/office/drawing/2014/main" id="{6F7C2793-244D-71B0-6A73-4DDCA036B981}"/>
              </a:ext>
            </a:extLst>
          </p:cNvPr>
          <p:cNvSpPr>
            <a:spLocks noGrp="1"/>
          </p:cNvSpPr>
          <p:nvPr>
            <p:ph type="sldNum" sz="quarter" idx="12"/>
          </p:nvPr>
        </p:nvSpPr>
        <p:spPr/>
        <p:txBody>
          <a:bodyPr/>
          <a:lstStyle>
            <a:lvl1pPr>
              <a:defRPr/>
            </a:lvl1pPr>
          </a:lstStyle>
          <a:p>
            <a:pPr>
              <a:defRPr/>
            </a:pPr>
            <a:fld id="{B613454C-4CA1-4811-9179-5B2EC3D279F9}" type="slidenum">
              <a:rPr lang="en-US"/>
              <a:pPr>
                <a:defRPr/>
              </a:pPr>
              <a:t>‹#›</a:t>
            </a:fld>
            <a:endParaRPr lang="en-US" dirty="0"/>
          </a:p>
        </p:txBody>
      </p:sp>
    </p:spTree>
    <p:extLst>
      <p:ext uri="{BB962C8B-B14F-4D97-AF65-F5344CB8AC3E}">
        <p14:creationId xmlns:p14="http://schemas.microsoft.com/office/powerpoint/2010/main" val="3556452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3" name="Picture 6" descr="Droplets-HD-Content-R1d.png">
            <a:extLst>
              <a:ext uri="{FF2B5EF4-FFF2-40B4-BE49-F238E27FC236}">
                <a16:creationId xmlns:a16="http://schemas.microsoft.com/office/drawing/2014/main" id="{CCAE3A89-02A3-942D-B55E-415204D6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D1189-48DA-789E-37CD-7A13981D34A3}"/>
              </a:ext>
            </a:extLst>
          </p:cNvPr>
          <p:cNvSpPr>
            <a:spLocks noGrp="1"/>
          </p:cNvSpPr>
          <p:nvPr>
            <p:ph type="dt" sz="half" idx="14"/>
          </p:nvPr>
        </p:nvSpPr>
        <p:spPr/>
        <p:txBody>
          <a:bodyPr/>
          <a:lstStyle>
            <a:lvl1pPr>
              <a:defRPr/>
            </a:lvl1pPr>
          </a:lstStyle>
          <a:p>
            <a:pPr>
              <a:defRPr/>
            </a:pPr>
            <a:r>
              <a:rPr lang="en-US" dirty="0"/>
              <a:t>10/13/2023</a:t>
            </a:r>
          </a:p>
        </p:txBody>
      </p:sp>
      <p:sp>
        <p:nvSpPr>
          <p:cNvPr id="6" name="Footer Placeholder 5">
            <a:extLst>
              <a:ext uri="{FF2B5EF4-FFF2-40B4-BE49-F238E27FC236}">
                <a16:creationId xmlns:a16="http://schemas.microsoft.com/office/drawing/2014/main" id="{50C2C853-AA5C-068B-071A-55AEACAD3796}"/>
              </a:ext>
            </a:extLst>
          </p:cNvPr>
          <p:cNvSpPr>
            <a:spLocks noGrp="1"/>
          </p:cNvSpPr>
          <p:nvPr>
            <p:ph type="ftr" sz="quarter" idx="15"/>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C9BCCA14-9943-3F99-94EE-D240554EED2F}"/>
              </a:ext>
            </a:extLst>
          </p:cNvPr>
          <p:cNvSpPr>
            <a:spLocks noGrp="1"/>
          </p:cNvSpPr>
          <p:nvPr>
            <p:ph type="sldNum" sz="quarter" idx="16"/>
          </p:nvPr>
        </p:nvSpPr>
        <p:spPr/>
        <p:txBody>
          <a:bodyPr/>
          <a:lstStyle>
            <a:lvl1pPr>
              <a:defRPr/>
            </a:lvl1pPr>
          </a:lstStyle>
          <a:p>
            <a:pPr>
              <a:defRPr/>
            </a:pPr>
            <a:fld id="{A571B69D-82FD-4DB0-9967-010BCD092952}" type="slidenum">
              <a:rPr lang="en-US"/>
              <a:pPr>
                <a:defRPr/>
              </a:pPr>
              <a:t>‹#›</a:t>
            </a:fld>
            <a:endParaRPr lang="en-US" dirty="0"/>
          </a:p>
        </p:txBody>
      </p:sp>
    </p:spTree>
    <p:extLst>
      <p:ext uri="{BB962C8B-B14F-4D97-AF65-F5344CB8AC3E}">
        <p14:creationId xmlns:p14="http://schemas.microsoft.com/office/powerpoint/2010/main" val="2984694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Droplets-HD-Content-R1d.png">
            <a:extLst>
              <a:ext uri="{FF2B5EF4-FFF2-40B4-BE49-F238E27FC236}">
                <a16:creationId xmlns:a16="http://schemas.microsoft.com/office/drawing/2014/main" id="{CC915722-1B81-83CA-6B6A-FE50E848B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33D429D-8B92-10A8-D7AB-987340387C79}"/>
              </a:ext>
            </a:extLst>
          </p:cNvPr>
          <p:cNvSpPr>
            <a:spLocks noGrp="1"/>
          </p:cNvSpPr>
          <p:nvPr>
            <p:ph type="dt" sz="half" idx="10"/>
          </p:nvPr>
        </p:nvSpPr>
        <p:spPr/>
        <p:txBody>
          <a:bodyPr/>
          <a:lstStyle>
            <a:lvl1pPr>
              <a:defRPr/>
            </a:lvl1pPr>
          </a:lstStyle>
          <a:p>
            <a:pPr>
              <a:defRPr/>
            </a:pPr>
            <a:r>
              <a:rPr lang="en-US" dirty="0"/>
              <a:t>10/13/2023</a:t>
            </a:r>
          </a:p>
        </p:txBody>
      </p:sp>
      <p:sp>
        <p:nvSpPr>
          <p:cNvPr id="7" name="Footer Placeholder 5">
            <a:extLst>
              <a:ext uri="{FF2B5EF4-FFF2-40B4-BE49-F238E27FC236}">
                <a16:creationId xmlns:a16="http://schemas.microsoft.com/office/drawing/2014/main" id="{ECAE6856-5EA1-8DC3-7C21-EE2A05CEDE6A}"/>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6">
            <a:extLst>
              <a:ext uri="{FF2B5EF4-FFF2-40B4-BE49-F238E27FC236}">
                <a16:creationId xmlns:a16="http://schemas.microsoft.com/office/drawing/2014/main" id="{62AE729F-0FC6-F459-2D4C-AEDA3D2CB5CD}"/>
              </a:ext>
            </a:extLst>
          </p:cNvPr>
          <p:cNvSpPr>
            <a:spLocks noGrp="1"/>
          </p:cNvSpPr>
          <p:nvPr>
            <p:ph type="sldNum" sz="quarter" idx="12"/>
          </p:nvPr>
        </p:nvSpPr>
        <p:spPr/>
        <p:txBody>
          <a:bodyPr/>
          <a:lstStyle>
            <a:lvl1pPr>
              <a:defRPr/>
            </a:lvl1pPr>
          </a:lstStyle>
          <a:p>
            <a:pPr>
              <a:defRPr/>
            </a:pPr>
            <a:fld id="{78819D80-7A46-4570-AF5C-2B593E3F8A81}" type="slidenum">
              <a:rPr lang="en-US"/>
              <a:pPr>
                <a:defRPr/>
              </a:pPr>
              <a:t>‹#›</a:t>
            </a:fld>
            <a:endParaRPr lang="en-US" dirty="0"/>
          </a:p>
        </p:txBody>
      </p:sp>
    </p:spTree>
    <p:extLst>
      <p:ext uri="{BB962C8B-B14F-4D97-AF65-F5344CB8AC3E}">
        <p14:creationId xmlns:p14="http://schemas.microsoft.com/office/powerpoint/2010/main" val="41903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B8B8B8"/>
            </a:gs>
          </a:gsLst>
          <a:lin ang="5400000"/>
        </a:gradFill>
        <a:effectLst/>
      </p:bgPr>
    </p:bg>
    <p:spTree>
      <p:nvGrpSpPr>
        <p:cNvPr id="1" name=""/>
        <p:cNvGrpSpPr/>
        <p:nvPr/>
      </p:nvGrpSpPr>
      <p:grpSpPr>
        <a:xfrm>
          <a:off x="0" y="0"/>
          <a:ext cx="0" cy="0"/>
          <a:chOff x="0" y="0"/>
          <a:chExt cx="0" cy="0"/>
        </a:xfrm>
      </p:grpSpPr>
      <p:pic>
        <p:nvPicPr>
          <p:cNvPr id="1026" name="Picture 2" descr="\\DROBO-FS\QuickDrops\JB\PPTX NG\Droplets\LightingOverlay.png">
            <a:extLst>
              <a:ext uri="{FF2B5EF4-FFF2-40B4-BE49-F238E27FC236}">
                <a16:creationId xmlns:a16="http://schemas.microsoft.com/office/drawing/2014/main" id="{A10AD89B-CFFA-846C-E8D5-41018C8A31E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201D4892-C2C3-A269-0DE4-39E782EDAA97}"/>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FE83F0-61FE-4177-E10C-0901643A90AA}"/>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0AC267-83A3-2D03-6BD5-61FC707086E7}"/>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solidFill>
                <a:latin typeface="+mn-lt"/>
              </a:defRPr>
            </a:lvl1pPr>
          </a:lstStyle>
          <a:p>
            <a:pPr>
              <a:defRPr/>
            </a:pPr>
            <a:r>
              <a:rPr lang="en-US" dirty="0"/>
              <a:t>10/13/2023</a:t>
            </a:r>
          </a:p>
        </p:txBody>
      </p:sp>
      <p:sp>
        <p:nvSpPr>
          <p:cNvPr id="5" name="Footer Placeholder 4">
            <a:extLst>
              <a:ext uri="{FF2B5EF4-FFF2-40B4-BE49-F238E27FC236}">
                <a16:creationId xmlns:a16="http://schemas.microsoft.com/office/drawing/2014/main" id="{BDD56B2C-1481-D586-70F9-D89A0BF2758A}"/>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A41F3FE3-E30F-8B8C-C4BA-23D68C330B13}"/>
              </a:ext>
            </a:extLst>
          </p:cNvPr>
          <p:cNvSpPr>
            <a:spLocks noGrp="1"/>
          </p:cNvSpPr>
          <p:nvPr>
            <p:ph type="sldNum" sz="quarter" idx="4"/>
          </p:nvPr>
        </p:nvSpPr>
        <p:spPr>
          <a:xfrm>
            <a:off x="10514013" y="5883275"/>
            <a:ext cx="763587"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solidFill>
                <a:latin typeface="+mn-lt"/>
              </a:defRPr>
            </a:lvl1pPr>
          </a:lstStyle>
          <a:p>
            <a:pPr>
              <a:defRPr/>
            </a:pPr>
            <a:fld id="{F29B278E-8561-4D8E-9942-3A196CBA040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hf hdr="0" ftr="0" dt="0"/>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B8B8B8"/>
            </a:gs>
          </a:gsLst>
          <a:lin ang="5400000"/>
        </a:gradFill>
        <a:effectLst/>
      </p:bgPr>
    </p:bg>
    <p:spTree>
      <p:nvGrpSpPr>
        <p:cNvPr id="1" name=""/>
        <p:cNvGrpSpPr/>
        <p:nvPr/>
      </p:nvGrpSpPr>
      <p:grpSpPr>
        <a:xfrm>
          <a:off x="0" y="0"/>
          <a:ext cx="0" cy="0"/>
          <a:chOff x="0" y="0"/>
          <a:chExt cx="0" cy="0"/>
        </a:xfrm>
      </p:grpSpPr>
      <p:sp useBgFill="1">
        <p:nvSpPr>
          <p:cNvPr id="9" name="Rectangle 8" descr="&quot;&quot;">
            <a:extLst>
              <a:ext uri="{FF2B5EF4-FFF2-40B4-BE49-F238E27FC236}">
                <a16:creationId xmlns:a16="http://schemas.microsoft.com/office/drawing/2014/main" id="{684D8E8C-BA50-F51A-BD72-147E9255199D}"/>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ounded Rectangle 10">
            <a:extLst>
              <a:ext uri="{FF2B5EF4-FFF2-40B4-BE49-F238E27FC236}">
                <a16:creationId xmlns:a16="http://schemas.microsoft.com/office/drawing/2014/main" id="{210190C2-4FCD-DE3E-3756-2C3AF19D2F20}"/>
              </a:ext>
            </a:extLst>
          </p:cNvPr>
          <p:cNvSpPr>
            <a:spLocks noGrp="1" noRot="1" noChangeAspect="1" noMove="1" noResize="1" noEditPoints="1" noAdjustHandles="1" noChangeArrowheads="1" noChangeShapeType="1" noTextEdit="1"/>
          </p:cNvSpPr>
          <p:nvPr/>
        </p:nvSpPr>
        <p:spPr>
          <a:xfrm>
            <a:off x="7281991" y="957486"/>
            <a:ext cx="4252121" cy="49403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ormAutofit/>
          </a:bodyPr>
          <a:lstStyle/>
          <a:p>
            <a:pPr algn="ctr" eaLnBrk="1" fontAlgn="auto" hangingPunct="1">
              <a:lnSpc>
                <a:spcPct val="120000"/>
              </a:lnSpc>
              <a:spcBef>
                <a:spcPts val="1000"/>
              </a:spcBef>
              <a:spcAft>
                <a:spcPts val="0"/>
              </a:spcAft>
              <a:buClr>
                <a:schemeClr val="tx1"/>
              </a:buClr>
              <a:buFont typeface="Arial" panose="020B0604020202020204" pitchFamily="34" charset="0"/>
              <a:buNone/>
              <a:defRPr/>
            </a:pPr>
            <a:endParaRPr lang="en-US" sz="3200" cap="all" dirty="0">
              <a:solidFill>
                <a:schemeClr val="bg1">
                  <a:lumMod val="50000"/>
                </a:schemeClr>
              </a:solidFill>
              <a:latin typeface="+mn-lt"/>
            </a:endParaRPr>
          </a:p>
        </p:txBody>
      </p:sp>
      <p:pic>
        <p:nvPicPr>
          <p:cNvPr id="20486" name="x_Picture 3">
            <a:extLst>
              <a:ext uri="{FF2B5EF4-FFF2-40B4-BE49-F238E27FC236}">
                <a16:creationId xmlns:a16="http://schemas.microsoft.com/office/drawing/2014/main" id="{82357216-AC6C-2A17-8D98-7C66AE78F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576" r="24098" b="-3"/>
          <a:stretch>
            <a:fillRect/>
          </a:stretch>
        </p:blipFill>
        <p:spPr bwMode="auto">
          <a:xfrm>
            <a:off x="7740650" y="1420813"/>
            <a:ext cx="3335338"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2">
            <a:extLst>
              <a:ext uri="{FF2B5EF4-FFF2-40B4-BE49-F238E27FC236}">
                <a16:creationId xmlns:a16="http://schemas.microsoft.com/office/drawing/2014/main" id="{4725F973-0F93-93E0-F4EC-C8F9C99C9A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6337D0B-EEBA-3F1C-B3D9-5FED8EB2A272}"/>
              </a:ext>
            </a:extLst>
          </p:cNvPr>
          <p:cNvSpPr>
            <a:spLocks noGrp="1"/>
          </p:cNvSpPr>
          <p:nvPr>
            <p:ph type="ctrTitle"/>
          </p:nvPr>
        </p:nvSpPr>
        <p:spPr>
          <a:xfrm>
            <a:off x="981075" y="957263"/>
            <a:ext cx="5614988" cy="2314575"/>
          </a:xfrm>
        </p:spPr>
        <p:txBody>
          <a:bodyPr/>
          <a:lstStyle/>
          <a:p>
            <a:pPr eaLnBrk="1" fontAlgn="auto" hangingPunct="1">
              <a:spcAft>
                <a:spcPts val="0"/>
              </a:spcAft>
              <a:defRPr/>
            </a:pPr>
            <a:r>
              <a:rPr lang="en-US" sz="3600" dirty="0"/>
              <a:t>Eldorado springs</a:t>
            </a:r>
            <a:br>
              <a:rPr lang="en-US" sz="3600" dirty="0"/>
            </a:br>
            <a:r>
              <a:rPr lang="en-US" sz="3600" dirty="0"/>
              <a:t>wastewater treatment facility</a:t>
            </a:r>
          </a:p>
        </p:txBody>
      </p:sp>
      <p:sp>
        <p:nvSpPr>
          <p:cNvPr id="3" name="Subtitle 2">
            <a:extLst>
              <a:ext uri="{FF2B5EF4-FFF2-40B4-BE49-F238E27FC236}">
                <a16:creationId xmlns:a16="http://schemas.microsoft.com/office/drawing/2014/main" id="{EDE9C4E0-163C-140B-741A-96568B406F72}"/>
              </a:ext>
            </a:extLst>
          </p:cNvPr>
          <p:cNvSpPr>
            <a:spLocks noGrp="1"/>
          </p:cNvSpPr>
          <p:nvPr>
            <p:ph type="subTitle" idx="1"/>
          </p:nvPr>
        </p:nvSpPr>
        <p:spPr>
          <a:xfrm>
            <a:off x="1009650" y="3586163"/>
            <a:ext cx="5614988" cy="2000250"/>
          </a:xfrm>
        </p:spPr>
        <p:txBody>
          <a:bodyPr/>
          <a:lstStyle/>
          <a:p>
            <a:pPr eaLnBrk="1" fontAlgn="auto" hangingPunct="1">
              <a:spcAft>
                <a:spcPts val="0"/>
              </a:spcAft>
              <a:defRPr/>
            </a:pPr>
            <a:r>
              <a:rPr lang="en-US" sz="4000" dirty="0"/>
              <a:t>funding scenarios</a:t>
            </a:r>
          </a:p>
          <a:p>
            <a:pPr eaLnBrk="1" fontAlgn="auto" hangingPunct="1">
              <a:spcAft>
                <a:spcPts val="0"/>
              </a:spcAft>
              <a:defRPr/>
            </a:pPr>
            <a:r>
              <a:rPr lang="en-US" sz="4000" dirty="0"/>
              <a:t>FEBRUARY 8, 2024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6055-6E3B-2EB4-95DD-3D6EFBC9E027}"/>
              </a:ext>
            </a:extLst>
          </p:cNvPr>
          <p:cNvSpPr>
            <a:spLocks noGrp="1"/>
          </p:cNvSpPr>
          <p:nvPr>
            <p:ph type="ctrTitle"/>
          </p:nvPr>
        </p:nvSpPr>
        <p:spPr>
          <a:xfrm>
            <a:off x="6096000" y="515938"/>
            <a:ext cx="4211638" cy="881062"/>
          </a:xfrm>
        </p:spPr>
        <p:txBody>
          <a:bodyPr>
            <a:noAutofit/>
          </a:bodyPr>
          <a:lstStyle/>
          <a:p>
            <a:pPr eaLnBrk="1" fontAlgn="auto" hangingPunct="1">
              <a:spcAft>
                <a:spcPts val="0"/>
              </a:spcAft>
              <a:defRPr/>
            </a:pPr>
            <a:r>
              <a:rPr lang="en-US" sz="3200" dirty="0">
                <a:solidFill>
                  <a:schemeClr val="bg1">
                    <a:lumMod val="50000"/>
                  </a:schemeClr>
                </a:solidFill>
              </a:rPr>
              <a:t>Other options</a:t>
            </a:r>
          </a:p>
        </p:txBody>
      </p:sp>
      <p:sp>
        <p:nvSpPr>
          <p:cNvPr id="3" name="Subtitle 2">
            <a:extLst>
              <a:ext uri="{FF2B5EF4-FFF2-40B4-BE49-F238E27FC236}">
                <a16:creationId xmlns:a16="http://schemas.microsoft.com/office/drawing/2014/main" id="{4892E35A-C606-5CE2-543E-06DD498E99DD}"/>
              </a:ext>
            </a:extLst>
          </p:cNvPr>
          <p:cNvSpPr>
            <a:spLocks noGrp="1"/>
          </p:cNvSpPr>
          <p:nvPr>
            <p:ph type="subTitle" idx="1"/>
          </p:nvPr>
        </p:nvSpPr>
        <p:spPr>
          <a:xfrm>
            <a:off x="746125" y="1471613"/>
            <a:ext cx="10699750" cy="4314825"/>
          </a:xfrm>
        </p:spPr>
        <p:txBody>
          <a:bodyPr>
            <a:normAutofit fontScale="92500" lnSpcReduction="20000"/>
          </a:bodyPr>
          <a:lstStyle/>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County run – per statute  </a:t>
            </a:r>
          </a:p>
          <a:p>
            <a:pPr marL="1028700" lvl="1" indent="-571500" algn="l" eaLnBrk="1" fontAlgn="auto" hangingPunct="1">
              <a:spcAft>
                <a:spcPts val="0"/>
              </a:spcAft>
              <a:buFont typeface="Wingdings" panose="05000000000000000000" pitchFamily="2" charset="2"/>
              <a:buChar char="§"/>
              <a:defRPr/>
            </a:pPr>
            <a:r>
              <a:rPr lang="en-US" sz="3800" dirty="0">
                <a:solidFill>
                  <a:schemeClr val="accent1">
                    <a:lumMod val="50000"/>
                  </a:schemeClr>
                </a:solidFill>
              </a:rPr>
              <a:t>Need input from BOCC on whether advisory committee available if county run</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Sale to private entity (Some regulation by public utilities commission)</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Eldorado springs pursue incorporation to operate system as a municipality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D0AB-969A-7025-E7CC-F3B2BC8F8F99}"/>
              </a:ext>
            </a:extLst>
          </p:cNvPr>
          <p:cNvSpPr>
            <a:spLocks noGrp="1"/>
          </p:cNvSpPr>
          <p:nvPr>
            <p:ph type="title"/>
          </p:nvPr>
        </p:nvSpPr>
        <p:spPr/>
        <p:txBody>
          <a:bodyPr/>
          <a:lstStyle/>
          <a:p>
            <a:pPr eaLnBrk="1" hangingPunct="1">
              <a:defRPr/>
            </a:pPr>
            <a:r>
              <a:rPr lang="en-US" dirty="0"/>
              <a:t>TABLE of options and issues</a:t>
            </a:r>
          </a:p>
        </p:txBody>
      </p:sp>
      <p:graphicFrame>
        <p:nvGraphicFramePr>
          <p:cNvPr id="5" name="Content Placeholder 4">
            <a:extLst>
              <a:ext uri="{FF2B5EF4-FFF2-40B4-BE49-F238E27FC236}">
                <a16:creationId xmlns:a16="http://schemas.microsoft.com/office/drawing/2014/main" id="{F424EBC0-EEA4-AF1A-BB91-E5E175A6DD3B}"/>
              </a:ext>
            </a:extLst>
          </p:cNvPr>
          <p:cNvGraphicFramePr>
            <a:graphicFrameLocks noGrp="1"/>
          </p:cNvGraphicFramePr>
          <p:nvPr>
            <p:ph sz="quarter" idx="13"/>
            <p:extLst>
              <p:ext uri="{D42A27DB-BD31-4B8C-83A1-F6EECF244321}">
                <p14:modId xmlns:p14="http://schemas.microsoft.com/office/powerpoint/2010/main" val="2078549052"/>
              </p:ext>
            </p:extLst>
          </p:nvPr>
        </p:nvGraphicFramePr>
        <p:xfrm>
          <a:off x="1188720" y="1837113"/>
          <a:ext cx="9410008" cy="4322618"/>
        </p:xfrm>
        <a:graphic>
          <a:graphicData uri="http://schemas.openxmlformats.org/drawingml/2006/table">
            <a:tbl>
              <a:tblPr firstRow="1" firstCol="1" bandRow="1">
                <a:tableStyleId>{5C22544A-7EE6-4342-B048-85BDC9FD1C3A}</a:tableStyleId>
              </a:tblPr>
              <a:tblGrid>
                <a:gridCol w="1073976">
                  <a:extLst>
                    <a:ext uri="{9D8B030D-6E8A-4147-A177-3AD203B41FA5}">
                      <a16:colId xmlns:a16="http://schemas.microsoft.com/office/drawing/2014/main" val="1486201477"/>
                    </a:ext>
                  </a:extLst>
                </a:gridCol>
                <a:gridCol w="1655290">
                  <a:extLst>
                    <a:ext uri="{9D8B030D-6E8A-4147-A177-3AD203B41FA5}">
                      <a16:colId xmlns:a16="http://schemas.microsoft.com/office/drawing/2014/main" val="740093830"/>
                    </a:ext>
                  </a:extLst>
                </a:gridCol>
                <a:gridCol w="1685081">
                  <a:extLst>
                    <a:ext uri="{9D8B030D-6E8A-4147-A177-3AD203B41FA5}">
                      <a16:colId xmlns:a16="http://schemas.microsoft.com/office/drawing/2014/main" val="1867682105"/>
                    </a:ext>
                  </a:extLst>
                </a:gridCol>
                <a:gridCol w="1685081">
                  <a:extLst>
                    <a:ext uri="{9D8B030D-6E8A-4147-A177-3AD203B41FA5}">
                      <a16:colId xmlns:a16="http://schemas.microsoft.com/office/drawing/2014/main" val="3763737698"/>
                    </a:ext>
                  </a:extLst>
                </a:gridCol>
                <a:gridCol w="1655290">
                  <a:extLst>
                    <a:ext uri="{9D8B030D-6E8A-4147-A177-3AD203B41FA5}">
                      <a16:colId xmlns:a16="http://schemas.microsoft.com/office/drawing/2014/main" val="280095768"/>
                    </a:ext>
                  </a:extLst>
                </a:gridCol>
                <a:gridCol w="1655290">
                  <a:extLst>
                    <a:ext uri="{9D8B030D-6E8A-4147-A177-3AD203B41FA5}">
                      <a16:colId xmlns:a16="http://schemas.microsoft.com/office/drawing/2014/main" val="3393844878"/>
                    </a:ext>
                  </a:extLst>
                </a:gridCol>
              </a:tblGrid>
              <a:tr h="426286">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Public Improvement District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Title 32 Special District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County run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Privately run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Eldorado Springs run (town incorporates)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extLst>
                  <a:ext uri="{0D108BD9-81ED-4DB2-BD59-A6C34878D82A}">
                    <a16:rowId xmlns:a16="http://schemas.microsoft.com/office/drawing/2014/main" val="452498842"/>
                  </a:ext>
                </a:extLst>
              </a:tr>
              <a:tr h="862532">
                <a:tc>
                  <a:txBody>
                    <a:bodyPr/>
                    <a:lstStyle/>
                    <a:p>
                      <a:pPr marL="0" marR="0">
                        <a:lnSpc>
                          <a:spcPct val="107000"/>
                        </a:lnSpc>
                        <a:spcBef>
                          <a:spcPts val="0"/>
                        </a:spcBef>
                        <a:spcAft>
                          <a:spcPts val="0"/>
                        </a:spcAft>
                      </a:pPr>
                      <a:r>
                        <a:rPr lang="en-US" sz="1100" dirty="0">
                          <a:effectLst/>
                        </a:rPr>
                        <a:t>County involvement in WWTP operation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 Yes – BOCC is board of PID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Yes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extLst>
                  <a:ext uri="{0D108BD9-81ED-4DB2-BD59-A6C34878D82A}">
                    <a16:rowId xmlns:a16="http://schemas.microsoft.com/office/drawing/2014/main" val="3392554930"/>
                  </a:ext>
                </a:extLst>
              </a:tr>
              <a:tr h="1080654">
                <a:tc>
                  <a:txBody>
                    <a:bodyPr/>
                    <a:lstStyle/>
                    <a:p>
                      <a:pPr marL="0" marR="0">
                        <a:lnSpc>
                          <a:spcPct val="107000"/>
                        </a:lnSpc>
                        <a:spcBef>
                          <a:spcPts val="0"/>
                        </a:spcBef>
                        <a:spcAft>
                          <a:spcPts val="0"/>
                        </a:spcAft>
                      </a:pPr>
                      <a:r>
                        <a:rPr lang="en-US" sz="1100" dirty="0">
                          <a:effectLst/>
                        </a:rPr>
                        <a:t>Resident Involvement in WWTP operation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Likely that Advisory Committee structure would continue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Yes, to the extent that residents form the special district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Possible.  Residents would need to engage BOCC regarding whether ESLIDAC would continue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76200">
                        <a:lnSpc>
                          <a:spcPct val="107000"/>
                        </a:lnSpc>
                        <a:spcBef>
                          <a:spcPts val="0"/>
                        </a:spcBef>
                        <a:spcAft>
                          <a:spcPts val="0"/>
                        </a:spcAft>
                      </a:pPr>
                      <a:r>
                        <a:rPr lang="en-US" sz="11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Yes – Run by municipal gov’t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extLst>
                  <a:ext uri="{0D108BD9-81ED-4DB2-BD59-A6C34878D82A}">
                    <a16:rowId xmlns:a16="http://schemas.microsoft.com/office/drawing/2014/main" val="1349876511"/>
                  </a:ext>
                </a:extLst>
              </a:tr>
              <a:tr h="1953146">
                <a:tc>
                  <a:txBody>
                    <a:bodyPr/>
                    <a:lstStyle/>
                    <a:p>
                      <a:pPr marL="0" marR="0">
                        <a:lnSpc>
                          <a:spcPct val="107000"/>
                        </a:lnSpc>
                        <a:spcBef>
                          <a:spcPts val="0"/>
                        </a:spcBef>
                        <a:spcAft>
                          <a:spcPts val="0"/>
                        </a:spcAft>
                      </a:pPr>
                      <a:r>
                        <a:rPr lang="en-US" sz="1100" dirty="0">
                          <a:effectLst/>
                        </a:rPr>
                        <a:t>Resident involvement in formation of entity operating WWTP</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Yes – Residents petition BOCC for creation of district and may be involved in setting question for election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Yes – residents propose special district, design service plan, present to BOCC and if BOCC approves service plan, proponents are involved in setting questions for election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No (other than county outreach on the subject)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tc>
                  <a:txBody>
                    <a:bodyPr/>
                    <a:lstStyle/>
                    <a:p>
                      <a:pPr marL="0" marR="0">
                        <a:lnSpc>
                          <a:spcPct val="107000"/>
                        </a:lnSpc>
                        <a:spcBef>
                          <a:spcPts val="0"/>
                        </a:spcBef>
                        <a:spcAft>
                          <a:spcPts val="0"/>
                        </a:spcAft>
                      </a:pPr>
                      <a:r>
                        <a:rPr lang="en-US" sz="1100" dirty="0">
                          <a:effectLst/>
                        </a:rPr>
                        <a:t>Yes – need to take steps to incorporate (if legally feasible)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6039" marR="66039" marT="0" marB="0"/>
                </a:tc>
                <a:extLst>
                  <a:ext uri="{0D108BD9-81ED-4DB2-BD59-A6C34878D82A}">
                    <a16:rowId xmlns:a16="http://schemas.microsoft.com/office/drawing/2014/main" val="723064781"/>
                  </a:ext>
                </a:extLst>
              </a:tr>
            </a:tbl>
          </a:graphicData>
        </a:graphic>
      </p:graphicFrame>
      <p:sp>
        <p:nvSpPr>
          <p:cNvPr id="3" name="Slide Number Placeholder 2">
            <a:extLst>
              <a:ext uri="{FF2B5EF4-FFF2-40B4-BE49-F238E27FC236}">
                <a16:creationId xmlns:a16="http://schemas.microsoft.com/office/drawing/2014/main" id="{459BC175-6973-568C-959A-C7ED828EE245}"/>
              </a:ext>
            </a:extLst>
          </p:cNvPr>
          <p:cNvSpPr>
            <a:spLocks noGrp="1"/>
          </p:cNvSpPr>
          <p:nvPr>
            <p:ph type="sldNum" sz="quarter" idx="16"/>
          </p:nvPr>
        </p:nvSpPr>
        <p:spPr/>
        <p:txBody>
          <a:bodyPr/>
          <a:lstStyle/>
          <a:p>
            <a:pPr>
              <a:defRPr/>
            </a:pPr>
            <a:fld id="{FE469088-98B4-472C-8C5A-61986C46681B}" type="slidenum">
              <a:rPr lang="en-US" smtClean="0"/>
              <a:pPr>
                <a:defRPr/>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8814BD07-E254-F393-454A-2180788E582C}"/>
              </a:ext>
            </a:extLst>
          </p:cNvPr>
          <p:cNvGraphicFramePr>
            <a:graphicFrameLocks noGrp="1"/>
          </p:cNvGraphicFramePr>
          <p:nvPr>
            <p:ph sz="quarter" idx="13"/>
            <p:extLst>
              <p:ext uri="{D42A27DB-BD31-4B8C-83A1-F6EECF244321}">
                <p14:modId xmlns:p14="http://schemas.microsoft.com/office/powerpoint/2010/main" val="3009199069"/>
              </p:ext>
            </p:extLst>
          </p:nvPr>
        </p:nvGraphicFramePr>
        <p:xfrm>
          <a:off x="1044716" y="1005395"/>
          <a:ext cx="10102568" cy="4713041"/>
        </p:xfrm>
        <a:graphic>
          <a:graphicData uri="http://schemas.openxmlformats.org/drawingml/2006/table">
            <a:tbl>
              <a:tblPr firstRow="1" firstCol="1" bandRow="1">
                <a:tableStyleId>{5C22544A-7EE6-4342-B048-85BDC9FD1C3A}</a:tableStyleId>
              </a:tblPr>
              <a:tblGrid>
                <a:gridCol w="1209968">
                  <a:extLst>
                    <a:ext uri="{9D8B030D-6E8A-4147-A177-3AD203B41FA5}">
                      <a16:colId xmlns:a16="http://schemas.microsoft.com/office/drawing/2014/main" val="1805706973"/>
                    </a:ext>
                  </a:extLst>
                </a:gridCol>
                <a:gridCol w="1767755">
                  <a:extLst>
                    <a:ext uri="{9D8B030D-6E8A-4147-A177-3AD203B41FA5}">
                      <a16:colId xmlns:a16="http://schemas.microsoft.com/office/drawing/2014/main" val="2892358405"/>
                    </a:ext>
                  </a:extLst>
                </a:gridCol>
                <a:gridCol w="1798179">
                  <a:extLst>
                    <a:ext uri="{9D8B030D-6E8A-4147-A177-3AD203B41FA5}">
                      <a16:colId xmlns:a16="http://schemas.microsoft.com/office/drawing/2014/main" val="3116034947"/>
                    </a:ext>
                  </a:extLst>
                </a:gridCol>
                <a:gridCol w="1795837">
                  <a:extLst>
                    <a:ext uri="{9D8B030D-6E8A-4147-A177-3AD203B41FA5}">
                      <a16:colId xmlns:a16="http://schemas.microsoft.com/office/drawing/2014/main" val="767893079"/>
                    </a:ext>
                  </a:extLst>
                </a:gridCol>
                <a:gridCol w="1763855">
                  <a:extLst>
                    <a:ext uri="{9D8B030D-6E8A-4147-A177-3AD203B41FA5}">
                      <a16:colId xmlns:a16="http://schemas.microsoft.com/office/drawing/2014/main" val="3772213430"/>
                    </a:ext>
                  </a:extLst>
                </a:gridCol>
                <a:gridCol w="1766974">
                  <a:extLst>
                    <a:ext uri="{9D8B030D-6E8A-4147-A177-3AD203B41FA5}">
                      <a16:colId xmlns:a16="http://schemas.microsoft.com/office/drawing/2014/main" val="2307244395"/>
                    </a:ext>
                  </a:extLst>
                </a:gridCol>
              </a:tblGrid>
              <a:tr h="774707">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Public Improvement District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Title 32 Special District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County run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Privately run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Eldorado Springs run (town incorporates)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extLst>
                  <a:ext uri="{0D108BD9-81ED-4DB2-BD59-A6C34878D82A}">
                    <a16:rowId xmlns:a16="http://schemas.microsoft.com/office/drawing/2014/main" val="2166966970"/>
                  </a:ext>
                </a:extLst>
              </a:tr>
              <a:tr h="1976976">
                <a:tc>
                  <a:txBody>
                    <a:bodyPr/>
                    <a:lstStyle/>
                    <a:p>
                      <a:pPr marL="0" marR="0">
                        <a:lnSpc>
                          <a:spcPct val="107000"/>
                        </a:lnSpc>
                        <a:spcBef>
                          <a:spcPts val="0"/>
                        </a:spcBef>
                        <a:spcAft>
                          <a:spcPts val="0"/>
                        </a:spcAft>
                      </a:pPr>
                      <a:r>
                        <a:rPr lang="en-US" sz="1100" dirty="0">
                          <a:effectLst/>
                        </a:rPr>
                        <a:t>Estimated timeline for formation of legal entity operating WWTP</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rPr>
                        <a:t>Q1 2024  - outreach</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June: BOCC action on petition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July: Notify County Clerk of intent to participate in Nov election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August: public hearing to finalize ballot language</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September: deadline for BOCC to adopt ballot certification resolution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October: deadline for BOCC to withdraw ballot measure; ballots mailed to voters</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November: election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rPr>
                        <a:t>Q1 2024 outreach</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May or June: proponents present service plan to BOCC; hearing is held </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If service plan accepted, proponents seek court order to hold election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July: Notify County Clerk of intent to participate in Nov election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August: public hearing to finalize ballot language</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September: deadline for BOCC to adopt ballot certification resolution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October: ballots mailed to voters</a:t>
                      </a:r>
                    </a:p>
                    <a:p>
                      <a:pPr marL="342900" marR="0" lvl="0" indent="-342900">
                        <a:lnSpc>
                          <a:spcPct val="107000"/>
                        </a:lnSpc>
                        <a:spcBef>
                          <a:spcPts val="0"/>
                        </a:spcBef>
                        <a:spcAft>
                          <a:spcPts val="0"/>
                        </a:spcAft>
                        <a:buFont typeface="Symbol" panose="05050102010706020507" pitchFamily="18" charset="2"/>
                        <a:buChar char=""/>
                      </a:pPr>
                      <a:r>
                        <a:rPr lang="en-US" sz="1100" dirty="0">
                          <a:effectLst/>
                        </a:rPr>
                        <a:t>November: election</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Upon county resolution – timing somewhat less restrictive than specific deadlines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Potentially up to a year to market and sell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tc>
                  <a:txBody>
                    <a:bodyPr/>
                    <a:lstStyle/>
                    <a:p>
                      <a:pPr marL="0" marR="0">
                        <a:lnSpc>
                          <a:spcPct val="107000"/>
                        </a:lnSpc>
                        <a:spcBef>
                          <a:spcPts val="0"/>
                        </a:spcBef>
                        <a:spcAft>
                          <a:spcPts val="0"/>
                        </a:spcAft>
                      </a:pPr>
                      <a:r>
                        <a:rPr lang="en-US" sz="1100" dirty="0">
                          <a:effectLst/>
                        </a:rPr>
                        <a:t>At least a year for incorporation to occur, then potentially more time for control to transition from county to new municipality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38603" marR="38603" marT="0" marB="0"/>
                </a:tc>
                <a:extLst>
                  <a:ext uri="{0D108BD9-81ED-4DB2-BD59-A6C34878D82A}">
                    <a16:rowId xmlns:a16="http://schemas.microsoft.com/office/drawing/2014/main" val="3412505085"/>
                  </a:ext>
                </a:extLst>
              </a:tr>
            </a:tbl>
          </a:graphicData>
        </a:graphic>
      </p:graphicFrame>
      <p:sp>
        <p:nvSpPr>
          <p:cNvPr id="3" name="Slide Number Placeholder 2">
            <a:extLst>
              <a:ext uri="{FF2B5EF4-FFF2-40B4-BE49-F238E27FC236}">
                <a16:creationId xmlns:a16="http://schemas.microsoft.com/office/drawing/2014/main" id="{A7B7A7CB-6680-0F13-289A-E3D7C00C60FE}"/>
              </a:ext>
            </a:extLst>
          </p:cNvPr>
          <p:cNvSpPr>
            <a:spLocks noGrp="1"/>
          </p:cNvSpPr>
          <p:nvPr>
            <p:ph type="sldNum" sz="quarter" idx="16"/>
          </p:nvPr>
        </p:nvSpPr>
        <p:spPr/>
        <p:txBody>
          <a:bodyPr/>
          <a:lstStyle/>
          <a:p>
            <a:pPr>
              <a:defRPr/>
            </a:pPr>
            <a:fld id="{FE469088-98B4-472C-8C5A-61986C46681B}" type="slidenum">
              <a:rPr lang="en-US" smtClean="0"/>
              <a:pPr>
                <a:defRPr/>
              </a:pPr>
              <a:t>12</a:t>
            </a:fld>
            <a:endParaRPr lang="en-US" dirty="0"/>
          </a:p>
        </p:txBody>
      </p:sp>
    </p:spTree>
    <p:extLst>
      <p:ext uri="{BB962C8B-B14F-4D97-AF65-F5344CB8AC3E}">
        <p14:creationId xmlns:p14="http://schemas.microsoft.com/office/powerpoint/2010/main" val="285287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A44AB6C-6178-1371-C924-189DA1F0A3CF}"/>
              </a:ext>
            </a:extLst>
          </p:cNvPr>
          <p:cNvGraphicFramePr>
            <a:graphicFrameLocks noGrp="1"/>
          </p:cNvGraphicFramePr>
          <p:nvPr>
            <p:ph sz="quarter" idx="13"/>
            <p:extLst>
              <p:ext uri="{D42A27DB-BD31-4B8C-83A1-F6EECF244321}">
                <p14:modId xmlns:p14="http://schemas.microsoft.com/office/powerpoint/2010/main" val="2260522640"/>
              </p:ext>
            </p:extLst>
          </p:nvPr>
        </p:nvGraphicFramePr>
        <p:xfrm>
          <a:off x="1250303" y="867747"/>
          <a:ext cx="9675844" cy="5273163"/>
        </p:xfrm>
        <a:graphic>
          <a:graphicData uri="http://schemas.openxmlformats.org/drawingml/2006/table">
            <a:tbl>
              <a:tblPr firstRow="1" firstCol="1" bandRow="1">
                <a:tableStyleId>{5C22544A-7EE6-4342-B048-85BDC9FD1C3A}</a:tableStyleId>
              </a:tblPr>
              <a:tblGrid>
                <a:gridCol w="1159607">
                  <a:extLst>
                    <a:ext uri="{9D8B030D-6E8A-4147-A177-3AD203B41FA5}">
                      <a16:colId xmlns:a16="http://schemas.microsoft.com/office/drawing/2014/main" val="801373494"/>
                    </a:ext>
                  </a:extLst>
                </a:gridCol>
                <a:gridCol w="1693833">
                  <a:extLst>
                    <a:ext uri="{9D8B030D-6E8A-4147-A177-3AD203B41FA5}">
                      <a16:colId xmlns:a16="http://schemas.microsoft.com/office/drawing/2014/main" val="545332293"/>
                    </a:ext>
                  </a:extLst>
                </a:gridCol>
                <a:gridCol w="1719236">
                  <a:extLst>
                    <a:ext uri="{9D8B030D-6E8A-4147-A177-3AD203B41FA5}">
                      <a16:colId xmlns:a16="http://schemas.microsoft.com/office/drawing/2014/main" val="3154931017"/>
                    </a:ext>
                  </a:extLst>
                </a:gridCol>
                <a:gridCol w="1720732">
                  <a:extLst>
                    <a:ext uri="{9D8B030D-6E8A-4147-A177-3AD203B41FA5}">
                      <a16:colId xmlns:a16="http://schemas.microsoft.com/office/drawing/2014/main" val="3225614955"/>
                    </a:ext>
                  </a:extLst>
                </a:gridCol>
                <a:gridCol w="1689350">
                  <a:extLst>
                    <a:ext uri="{9D8B030D-6E8A-4147-A177-3AD203B41FA5}">
                      <a16:colId xmlns:a16="http://schemas.microsoft.com/office/drawing/2014/main" val="2618078082"/>
                    </a:ext>
                  </a:extLst>
                </a:gridCol>
                <a:gridCol w="1693086">
                  <a:extLst>
                    <a:ext uri="{9D8B030D-6E8A-4147-A177-3AD203B41FA5}">
                      <a16:colId xmlns:a16="http://schemas.microsoft.com/office/drawing/2014/main" val="4066431290"/>
                    </a:ext>
                  </a:extLst>
                </a:gridCol>
              </a:tblGrid>
              <a:tr h="341175">
                <a:tc>
                  <a:txBody>
                    <a:bodyPr/>
                    <a:lstStyle/>
                    <a:p>
                      <a:pPr marL="0" marR="0">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Public Improvement District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Title 32 Special District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County run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Privately run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Eldorado Springs run (town incorporates)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extLst>
                  <a:ext uri="{0D108BD9-81ED-4DB2-BD59-A6C34878D82A}">
                    <a16:rowId xmlns:a16="http://schemas.microsoft.com/office/drawing/2014/main" val="3259819063"/>
                  </a:ext>
                </a:extLst>
              </a:tr>
              <a:tr h="1039329">
                <a:tc>
                  <a:txBody>
                    <a:bodyPr/>
                    <a:lstStyle/>
                    <a:p>
                      <a:pPr marL="0" marR="0">
                        <a:lnSpc>
                          <a:spcPct val="107000"/>
                        </a:lnSpc>
                        <a:spcBef>
                          <a:spcPts val="0"/>
                        </a:spcBef>
                        <a:spcAft>
                          <a:spcPts val="0"/>
                        </a:spcAft>
                      </a:pPr>
                      <a:r>
                        <a:rPr lang="en-US" sz="1200" dirty="0">
                          <a:effectLst/>
                        </a:rPr>
                        <a:t>Separate Vote required for formation of entity operating WWTP</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Yes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Yes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No</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N/A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Yes – vote needed to incorporate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extLst>
                  <a:ext uri="{0D108BD9-81ED-4DB2-BD59-A6C34878D82A}">
                    <a16:rowId xmlns:a16="http://schemas.microsoft.com/office/drawing/2014/main" val="2056301972"/>
                  </a:ext>
                </a:extLst>
              </a:tr>
              <a:tr h="1912020">
                <a:tc>
                  <a:txBody>
                    <a:bodyPr/>
                    <a:lstStyle/>
                    <a:p>
                      <a:pPr marL="0" marR="0">
                        <a:lnSpc>
                          <a:spcPct val="107000"/>
                        </a:lnSpc>
                        <a:spcBef>
                          <a:spcPts val="0"/>
                        </a:spcBef>
                        <a:spcAft>
                          <a:spcPts val="0"/>
                        </a:spcAft>
                      </a:pPr>
                      <a:r>
                        <a:rPr lang="en-US" sz="1200" dirty="0">
                          <a:effectLst/>
                        </a:rPr>
                        <a:t>Separate Vote required for assessments taxes associated with operation and/or maintenance of WWTP</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Yes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Yes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N/A because no taxing authority related to operations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76200">
                        <a:lnSpc>
                          <a:spcPct val="107000"/>
                        </a:lnSpc>
                        <a:spcBef>
                          <a:spcPts val="0"/>
                        </a:spcBef>
                        <a:spcAft>
                          <a:spcPts val="0"/>
                        </a:spcAft>
                      </a:pPr>
                      <a:r>
                        <a:rPr lang="en-US" sz="1200" dirty="0">
                          <a:effectLst/>
                        </a:rPr>
                        <a:t>No – no taxing authority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N/A because no taxing authority related to operations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extLst>
                  <a:ext uri="{0D108BD9-81ED-4DB2-BD59-A6C34878D82A}">
                    <a16:rowId xmlns:a16="http://schemas.microsoft.com/office/drawing/2014/main" val="3325106986"/>
                  </a:ext>
                </a:extLst>
              </a:tr>
              <a:tr h="1039329">
                <a:tc>
                  <a:txBody>
                    <a:bodyPr/>
                    <a:lstStyle/>
                    <a:p>
                      <a:pPr marL="0" marR="0">
                        <a:lnSpc>
                          <a:spcPct val="107000"/>
                        </a:lnSpc>
                        <a:spcBef>
                          <a:spcPts val="0"/>
                        </a:spcBef>
                        <a:spcAft>
                          <a:spcPts val="0"/>
                        </a:spcAft>
                      </a:pPr>
                      <a:r>
                        <a:rPr lang="en-US" sz="1200" dirty="0">
                          <a:effectLst/>
                        </a:rPr>
                        <a:t>Permitted methods for raising capital for improvements  to WWTP</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Ad valorem tax, bonds, loans; may create LID</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Ad valorem or sales/use taxation, bonds, loans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Bonds or loans – no taxing authority; may create LID</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Private capital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Bonds or loans – no taxing authority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extLst>
                  <a:ext uri="{0D108BD9-81ED-4DB2-BD59-A6C34878D82A}">
                    <a16:rowId xmlns:a16="http://schemas.microsoft.com/office/drawing/2014/main" val="567205095"/>
                  </a:ext>
                </a:extLst>
              </a:tr>
              <a:tr h="690251">
                <a:tc>
                  <a:txBody>
                    <a:bodyPr/>
                    <a:lstStyle/>
                    <a:p>
                      <a:pPr marL="0" marR="0">
                        <a:lnSpc>
                          <a:spcPct val="107000"/>
                        </a:lnSpc>
                        <a:spcBef>
                          <a:spcPts val="0"/>
                        </a:spcBef>
                        <a:spcAft>
                          <a:spcPts val="0"/>
                        </a:spcAft>
                      </a:pPr>
                      <a:r>
                        <a:rPr lang="en-US" sz="1200" dirty="0">
                          <a:effectLst/>
                        </a:rPr>
                        <a:t>Method of paying for operation of system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lvl="0" indent="0">
                        <a:lnSpc>
                          <a:spcPct val="107000"/>
                        </a:lnSpc>
                        <a:spcBef>
                          <a:spcPts val="0"/>
                        </a:spcBef>
                        <a:spcAft>
                          <a:spcPts val="0"/>
                        </a:spcAft>
                        <a:buFont typeface="Symbol" panose="05050102010706020507" pitchFamily="18" charset="2"/>
                        <a:buNone/>
                      </a:pPr>
                      <a:r>
                        <a:rPr lang="en-US" sz="1200" dirty="0">
                          <a:effectLst/>
                        </a:rPr>
                        <a:t>Fees, rates, tolls or charges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Fees, rates, tolls or charges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Fees, rates, tolls or charges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Fees, rates, tolls or charges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tc>
                  <a:txBody>
                    <a:bodyPr/>
                    <a:lstStyle/>
                    <a:p>
                      <a:pPr marL="0" marR="0">
                        <a:lnSpc>
                          <a:spcPct val="107000"/>
                        </a:lnSpc>
                        <a:spcBef>
                          <a:spcPts val="0"/>
                        </a:spcBef>
                        <a:spcAft>
                          <a:spcPts val="0"/>
                        </a:spcAft>
                      </a:pPr>
                      <a:r>
                        <a:rPr lang="en-US" sz="1200" dirty="0">
                          <a:effectLst/>
                        </a:rPr>
                        <a:t>Fees, rates, tolls or charges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7126" marR="47126" marT="0" marB="0"/>
                </a:tc>
                <a:extLst>
                  <a:ext uri="{0D108BD9-81ED-4DB2-BD59-A6C34878D82A}">
                    <a16:rowId xmlns:a16="http://schemas.microsoft.com/office/drawing/2014/main" val="436099270"/>
                  </a:ext>
                </a:extLst>
              </a:tr>
            </a:tbl>
          </a:graphicData>
        </a:graphic>
      </p:graphicFrame>
      <p:sp>
        <p:nvSpPr>
          <p:cNvPr id="3" name="Slide Number Placeholder 2">
            <a:extLst>
              <a:ext uri="{FF2B5EF4-FFF2-40B4-BE49-F238E27FC236}">
                <a16:creationId xmlns:a16="http://schemas.microsoft.com/office/drawing/2014/main" id="{D745FEAF-43BF-A200-2E2A-3220EEA3B739}"/>
              </a:ext>
            </a:extLst>
          </p:cNvPr>
          <p:cNvSpPr>
            <a:spLocks noGrp="1"/>
          </p:cNvSpPr>
          <p:nvPr>
            <p:ph type="sldNum" sz="quarter" idx="16"/>
          </p:nvPr>
        </p:nvSpPr>
        <p:spPr/>
        <p:txBody>
          <a:bodyPr/>
          <a:lstStyle/>
          <a:p>
            <a:pPr>
              <a:defRPr/>
            </a:pPr>
            <a:fld id="{FE469088-98B4-472C-8C5A-61986C46681B}" type="slidenum">
              <a:rPr lang="en-US" smtClean="0"/>
              <a:pPr>
                <a:defRPr/>
              </a:pPr>
              <a:t>13</a:t>
            </a:fld>
            <a:endParaRPr lang="en-US" dirty="0"/>
          </a:p>
        </p:txBody>
      </p:sp>
    </p:spTree>
    <p:extLst>
      <p:ext uri="{BB962C8B-B14F-4D97-AF65-F5344CB8AC3E}">
        <p14:creationId xmlns:p14="http://schemas.microsoft.com/office/powerpoint/2010/main" val="184976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52F5-99A7-B9DC-CF60-7A9B83327F1B}"/>
              </a:ext>
            </a:extLst>
          </p:cNvPr>
          <p:cNvSpPr>
            <a:spLocks noGrp="1"/>
          </p:cNvSpPr>
          <p:nvPr>
            <p:ph type="title"/>
          </p:nvPr>
        </p:nvSpPr>
        <p:spPr/>
        <p:txBody>
          <a:bodyPr/>
          <a:lstStyle/>
          <a:p>
            <a:pPr eaLnBrk="1" hangingPunct="1">
              <a:defRPr/>
            </a:pPr>
            <a:r>
              <a:rPr lang="en-US" dirty="0"/>
              <a:t>Next steps</a:t>
            </a:r>
          </a:p>
        </p:txBody>
      </p:sp>
      <p:sp>
        <p:nvSpPr>
          <p:cNvPr id="3" name="Content Placeholder 2">
            <a:extLst>
              <a:ext uri="{FF2B5EF4-FFF2-40B4-BE49-F238E27FC236}">
                <a16:creationId xmlns:a16="http://schemas.microsoft.com/office/drawing/2014/main" id="{6C032298-EEA1-8FEC-044D-1E955C7458C0}"/>
              </a:ext>
            </a:extLst>
          </p:cNvPr>
          <p:cNvSpPr>
            <a:spLocks noGrp="1"/>
          </p:cNvSpPr>
          <p:nvPr>
            <p:ph sz="quarter" idx="13"/>
          </p:nvPr>
        </p:nvSpPr>
        <p:spPr>
          <a:xfrm>
            <a:off x="914400" y="2366963"/>
            <a:ext cx="10363200" cy="3424237"/>
          </a:xfrm>
        </p:spPr>
        <p:txBody>
          <a:bodyPr>
            <a:normAutofit fontScale="25000" lnSpcReduction="20000"/>
          </a:bodyPr>
          <a:lstStyle/>
          <a:p>
            <a:pPr eaLnBrk="1" hangingPunct="1">
              <a:defRPr/>
            </a:pPr>
            <a:r>
              <a:rPr lang="en-US" sz="9600" dirty="0"/>
              <a:t>Commissioners’ town hall meeting – March 14, 5:30-7</a:t>
            </a:r>
          </a:p>
          <a:p>
            <a:pPr eaLnBrk="1" hangingPunct="1">
              <a:defRPr/>
            </a:pPr>
            <a:r>
              <a:rPr lang="en-US" sz="9600" dirty="0"/>
              <a:t>Follow up meeting regarding WWTP district – April </a:t>
            </a:r>
          </a:p>
          <a:p>
            <a:pPr eaLnBrk="1" hangingPunct="1">
              <a:defRPr/>
            </a:pPr>
            <a:r>
              <a:rPr lang="en-US" sz="9600" dirty="0"/>
              <a:t>Advisory committee meetings third Thursday of each month; public invited</a:t>
            </a:r>
          </a:p>
          <a:p>
            <a:pPr eaLnBrk="1" hangingPunct="1">
              <a:defRPr/>
            </a:pPr>
            <a:r>
              <a:rPr lang="en-US" sz="9600" dirty="0"/>
              <a:t>If pid – need petition for district creation by early may for public hearing and BOCC action in June for November 2024 election</a:t>
            </a:r>
          </a:p>
          <a:p>
            <a:pPr eaLnBrk="1" hangingPunct="1">
              <a:defRPr/>
            </a:pPr>
            <a:r>
              <a:rPr lang="en-US" sz="9600" dirty="0"/>
              <a:t>If title 32 district – need service plan to BOCC by early may for public hearing and BOCC action in June for November 2024 election</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 by may for approval hearing and court action for election by June for November 2024 election</a:t>
            </a:r>
          </a:p>
        </p:txBody>
      </p:sp>
      <p:sp>
        <p:nvSpPr>
          <p:cNvPr id="5" name="Slide Number Placeholder 4">
            <a:extLst>
              <a:ext uri="{FF2B5EF4-FFF2-40B4-BE49-F238E27FC236}">
                <a16:creationId xmlns:a16="http://schemas.microsoft.com/office/drawing/2014/main" id="{72B13A0D-3B5D-0A39-A11F-D929E95359F0}"/>
              </a:ext>
            </a:extLst>
          </p:cNvPr>
          <p:cNvSpPr>
            <a:spLocks noGrp="1"/>
          </p:cNvSpPr>
          <p:nvPr>
            <p:ph type="sldNum" sz="quarter" idx="16"/>
          </p:nvPr>
        </p:nvSpPr>
        <p:spPr/>
        <p:txBody>
          <a:bodyPr/>
          <a:lstStyle/>
          <a:p>
            <a:pPr>
              <a:defRPr/>
            </a:pPr>
            <a:fld id="{FE469088-98B4-472C-8C5A-61986C46681B}" type="slidenum">
              <a:rPr lang="en-US" smtClean="0"/>
              <a:pPr>
                <a:defRPr/>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8443-8879-55BF-C8A7-C85F74F54909}"/>
              </a:ext>
            </a:extLst>
          </p:cNvPr>
          <p:cNvSpPr>
            <a:spLocks noGrp="1"/>
          </p:cNvSpPr>
          <p:nvPr>
            <p:ph type="ctrTitle"/>
          </p:nvPr>
        </p:nvSpPr>
        <p:spPr>
          <a:xfrm>
            <a:off x="3165475" y="2668588"/>
            <a:ext cx="5861050" cy="1047750"/>
          </a:xfrm>
        </p:spPr>
        <p:txBody>
          <a:bodyPr/>
          <a:lstStyle/>
          <a:p>
            <a:pPr eaLnBrk="1" fontAlgn="auto" hangingPunct="1">
              <a:spcAft>
                <a:spcPts val="0"/>
              </a:spcAft>
              <a:defRPr/>
            </a:pPr>
            <a:r>
              <a:rPr lang="en-US" sz="6600" dirty="0">
                <a:solidFill>
                  <a:schemeClr val="bg1">
                    <a:lumMod val="50000"/>
                  </a:schemeClr>
                </a:solidFill>
              </a:rPr>
              <a:t>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350A-FFDF-D3B7-D43C-FDF648E9BC68}"/>
              </a:ext>
            </a:extLst>
          </p:cNvPr>
          <p:cNvSpPr>
            <a:spLocks noGrp="1"/>
          </p:cNvSpPr>
          <p:nvPr>
            <p:ph type="title"/>
          </p:nvPr>
        </p:nvSpPr>
        <p:spPr/>
        <p:txBody>
          <a:bodyPr/>
          <a:lstStyle/>
          <a:p>
            <a:pPr eaLnBrk="1" hangingPunct="1">
              <a:defRPr/>
            </a:pPr>
            <a:r>
              <a:rPr lang="en-US" dirty="0"/>
              <a:t>For more information</a:t>
            </a:r>
          </a:p>
        </p:txBody>
      </p:sp>
      <p:sp>
        <p:nvSpPr>
          <p:cNvPr id="3" name="Content Placeholder 2">
            <a:extLst>
              <a:ext uri="{FF2B5EF4-FFF2-40B4-BE49-F238E27FC236}">
                <a16:creationId xmlns:a16="http://schemas.microsoft.com/office/drawing/2014/main" id="{1F575AF1-F3F9-D13A-D4ED-F80C67F84305}"/>
              </a:ext>
            </a:extLst>
          </p:cNvPr>
          <p:cNvSpPr>
            <a:spLocks noGrp="1"/>
          </p:cNvSpPr>
          <p:nvPr>
            <p:ph sz="quarter" idx="13"/>
          </p:nvPr>
        </p:nvSpPr>
        <p:spPr>
          <a:xfrm>
            <a:off x="914400" y="2366963"/>
            <a:ext cx="10363200" cy="3424237"/>
          </a:xfrm>
        </p:spPr>
        <p:txBody>
          <a:bodyPr/>
          <a:lstStyle/>
          <a:p>
            <a:pPr marL="0" indent="0" algn="ctr" eaLnBrk="1" hangingPunct="1">
              <a:buFont typeface="Arial" panose="020B0604020202020204" pitchFamily="34" charset="0"/>
              <a:buNone/>
              <a:defRPr/>
            </a:pPr>
            <a:r>
              <a:rPr lang="en-US" dirty="0"/>
              <a:t>Contact:</a:t>
            </a:r>
          </a:p>
          <a:p>
            <a:pPr lvl="3" eaLnBrk="1" hangingPunct="1">
              <a:defRPr/>
            </a:pPr>
            <a:r>
              <a:rPr lang="en-US" sz="3600" dirty="0"/>
              <a:t>Taylor Ladenburg</a:t>
            </a:r>
          </a:p>
          <a:p>
            <a:pPr lvl="3" eaLnBrk="1" hangingPunct="1">
              <a:defRPr/>
            </a:pPr>
            <a:r>
              <a:rPr lang="en-US" sz="3600" dirty="0"/>
              <a:t>303-441-4873</a:t>
            </a:r>
          </a:p>
          <a:p>
            <a:pPr lvl="3" eaLnBrk="1" hangingPunct="1">
              <a:defRPr/>
            </a:pPr>
            <a:r>
              <a:rPr lang="en-US" sz="3600" dirty="0"/>
              <a:t>Tladenburg@bouldercounty.gov</a:t>
            </a:r>
          </a:p>
          <a:p>
            <a:pPr lvl="3" eaLnBrk="1" hangingPunct="1">
              <a:defRPr/>
            </a:pPr>
            <a:endParaRPr lang="en-US" dirty="0"/>
          </a:p>
        </p:txBody>
      </p:sp>
      <p:sp>
        <p:nvSpPr>
          <p:cNvPr id="5" name="Slide Number Placeholder 4">
            <a:extLst>
              <a:ext uri="{FF2B5EF4-FFF2-40B4-BE49-F238E27FC236}">
                <a16:creationId xmlns:a16="http://schemas.microsoft.com/office/drawing/2014/main" id="{24480932-597D-5C1C-BFCD-BCEAC46AA616}"/>
              </a:ext>
            </a:extLst>
          </p:cNvPr>
          <p:cNvSpPr>
            <a:spLocks noGrp="1"/>
          </p:cNvSpPr>
          <p:nvPr>
            <p:ph type="sldNum" sz="quarter" idx="16"/>
          </p:nvPr>
        </p:nvSpPr>
        <p:spPr/>
        <p:txBody>
          <a:bodyPr/>
          <a:lstStyle/>
          <a:p>
            <a:pPr>
              <a:defRPr/>
            </a:pPr>
            <a:fld id="{FE469088-98B4-472C-8C5A-61986C46681B}" type="slidenum">
              <a:rPr lang="en-US" smtClean="0"/>
              <a:pPr>
                <a:defRPr/>
              </a:pPr>
              <a:t>16</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9D83-03D1-D1F7-0002-FDB35D5986A0}"/>
              </a:ext>
            </a:extLst>
          </p:cNvPr>
          <p:cNvSpPr>
            <a:spLocks noGrp="1"/>
          </p:cNvSpPr>
          <p:nvPr>
            <p:ph type="ctrTitle"/>
          </p:nvPr>
        </p:nvSpPr>
        <p:spPr>
          <a:xfrm>
            <a:off x="6096000" y="831850"/>
            <a:ext cx="3586163" cy="565150"/>
          </a:xfrm>
        </p:spPr>
        <p:txBody>
          <a:bodyPr/>
          <a:lstStyle/>
          <a:p>
            <a:pPr eaLnBrk="1" fontAlgn="auto" hangingPunct="1">
              <a:spcAft>
                <a:spcPts val="0"/>
              </a:spcAft>
              <a:defRPr/>
            </a:pPr>
            <a:r>
              <a:rPr lang="en-US" sz="3200" dirty="0">
                <a:solidFill>
                  <a:schemeClr val="bg1">
                    <a:lumMod val="50000"/>
                  </a:schemeClr>
                </a:solidFill>
              </a:rPr>
              <a:t>Current scenario</a:t>
            </a:r>
          </a:p>
        </p:txBody>
      </p:sp>
      <p:sp>
        <p:nvSpPr>
          <p:cNvPr id="3" name="Subtitle 2">
            <a:extLst>
              <a:ext uri="{FF2B5EF4-FFF2-40B4-BE49-F238E27FC236}">
                <a16:creationId xmlns:a16="http://schemas.microsoft.com/office/drawing/2014/main" id="{915DD972-7807-0B97-8194-EED562244224}"/>
              </a:ext>
            </a:extLst>
          </p:cNvPr>
          <p:cNvSpPr>
            <a:spLocks noGrp="1"/>
          </p:cNvSpPr>
          <p:nvPr>
            <p:ph type="subTitle" idx="1"/>
          </p:nvPr>
        </p:nvSpPr>
        <p:spPr>
          <a:xfrm>
            <a:off x="746125" y="1471613"/>
            <a:ext cx="10699750" cy="4929187"/>
          </a:xfrm>
        </p:spPr>
        <p:txBody>
          <a:bodyPr anchor="t">
            <a:normAutofit fontScale="92500" lnSpcReduction="20000"/>
          </a:bodyPr>
          <a:lstStyle/>
          <a:p>
            <a:pPr algn="l" eaLnBrk="1" fontAlgn="auto" hangingPunct="1">
              <a:spcAft>
                <a:spcPts val="0"/>
              </a:spcAft>
              <a:defRPr/>
            </a:pPr>
            <a:r>
              <a:rPr lang="en-US" sz="4000" dirty="0">
                <a:solidFill>
                  <a:schemeClr val="accent1">
                    <a:lumMod val="50000"/>
                  </a:schemeClr>
                </a:solidFill>
              </a:rPr>
              <a:t>Local improvement district finances</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Created in 2008 TO FUND ORIGINAL TREATMENT FACILITY AND COLLECTION SYSTEM</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BY LAW, LOCAL IMPROVEMENT District MUST dissolve once debt is paid off (December 2025)</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LID MECHANISM CANNOT BE USED for ongoing operations</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CURRENT revenues come from three sources: </a:t>
            </a:r>
          </a:p>
          <a:p>
            <a:pPr marL="1028700" lvl="1" indent="-571500" algn="l" eaLnBrk="1" fontAlgn="auto" hangingPunct="1">
              <a:spcAft>
                <a:spcPts val="0"/>
              </a:spcAft>
              <a:buFont typeface="Wingdings" panose="05000000000000000000" pitchFamily="2" charset="2"/>
              <a:buChar char="Ø"/>
              <a:defRPr/>
            </a:pPr>
            <a:r>
              <a:rPr lang="en-US" sz="2600" b="1" dirty="0">
                <a:solidFill>
                  <a:schemeClr val="accent1">
                    <a:lumMod val="50000"/>
                  </a:schemeClr>
                </a:solidFill>
              </a:rPr>
              <a:t>Fees</a:t>
            </a:r>
            <a:r>
              <a:rPr lang="en-US" sz="2600" dirty="0">
                <a:solidFill>
                  <a:schemeClr val="accent1">
                    <a:lumMod val="50000"/>
                  </a:schemeClr>
                </a:solidFill>
              </a:rPr>
              <a:t> collected for operation costs (EQR)</a:t>
            </a:r>
          </a:p>
          <a:p>
            <a:pPr marL="1028700" lvl="1" indent="-571500" algn="l" eaLnBrk="1" fontAlgn="auto" hangingPunct="1">
              <a:spcAft>
                <a:spcPts val="0"/>
              </a:spcAft>
              <a:buFont typeface="Wingdings" panose="05000000000000000000" pitchFamily="2" charset="2"/>
              <a:buChar char="Ø"/>
              <a:defRPr/>
            </a:pPr>
            <a:r>
              <a:rPr lang="en-US" sz="2600" b="1" dirty="0">
                <a:solidFill>
                  <a:schemeClr val="accent1">
                    <a:lumMod val="50000"/>
                  </a:schemeClr>
                </a:solidFill>
              </a:rPr>
              <a:t>Property assessments </a:t>
            </a:r>
            <a:r>
              <a:rPr lang="en-US" sz="2600" dirty="0">
                <a:solidFill>
                  <a:schemeClr val="accent1">
                    <a:lumMod val="50000"/>
                  </a:schemeClr>
                </a:solidFill>
              </a:rPr>
              <a:t>for loan payoff </a:t>
            </a:r>
          </a:p>
          <a:p>
            <a:pPr marL="1028700" lvl="1" indent="-571500" algn="l" eaLnBrk="1" fontAlgn="auto" hangingPunct="1">
              <a:spcAft>
                <a:spcPts val="0"/>
              </a:spcAft>
              <a:buFont typeface="Wingdings" panose="05000000000000000000" pitchFamily="2" charset="2"/>
              <a:buChar char="Ø"/>
              <a:defRPr/>
            </a:pPr>
            <a:r>
              <a:rPr lang="en-US" sz="2600" b="1" dirty="0">
                <a:solidFill>
                  <a:schemeClr val="accent1">
                    <a:lumMod val="50000"/>
                  </a:schemeClr>
                </a:solidFill>
              </a:rPr>
              <a:t>Plant investment fees </a:t>
            </a:r>
            <a:r>
              <a:rPr lang="en-US" sz="2600" dirty="0">
                <a:solidFill>
                  <a:schemeClr val="accent1">
                    <a:lumMod val="50000"/>
                  </a:schemeClr>
                </a:solidFill>
              </a:rPr>
              <a:t>collected at building permit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10C4-34A6-9DAD-752E-036897ED4BA2}"/>
              </a:ext>
            </a:extLst>
          </p:cNvPr>
          <p:cNvSpPr>
            <a:spLocks noGrp="1"/>
          </p:cNvSpPr>
          <p:nvPr>
            <p:ph type="ctrTitle"/>
          </p:nvPr>
        </p:nvSpPr>
        <p:spPr>
          <a:xfrm>
            <a:off x="6096000" y="831850"/>
            <a:ext cx="3586163" cy="565150"/>
          </a:xfrm>
        </p:spPr>
        <p:txBody>
          <a:bodyPr/>
          <a:lstStyle/>
          <a:p>
            <a:pPr eaLnBrk="1" fontAlgn="auto" hangingPunct="1">
              <a:spcAft>
                <a:spcPts val="0"/>
              </a:spcAft>
              <a:defRPr/>
            </a:pPr>
            <a:r>
              <a:rPr lang="en-US" sz="3200" dirty="0">
                <a:solidFill>
                  <a:schemeClr val="bg1">
                    <a:lumMod val="50000"/>
                  </a:schemeClr>
                </a:solidFill>
              </a:rPr>
              <a:t>Current scenario</a:t>
            </a:r>
          </a:p>
        </p:txBody>
      </p:sp>
      <p:sp>
        <p:nvSpPr>
          <p:cNvPr id="3" name="Subtitle 2">
            <a:extLst>
              <a:ext uri="{FF2B5EF4-FFF2-40B4-BE49-F238E27FC236}">
                <a16:creationId xmlns:a16="http://schemas.microsoft.com/office/drawing/2014/main" id="{6F5CBB1D-0988-0A84-5028-85E5FA8AE5F5}"/>
              </a:ext>
            </a:extLst>
          </p:cNvPr>
          <p:cNvSpPr>
            <a:spLocks noGrp="1"/>
          </p:cNvSpPr>
          <p:nvPr>
            <p:ph type="subTitle" idx="1"/>
          </p:nvPr>
        </p:nvSpPr>
        <p:spPr>
          <a:xfrm>
            <a:off x="746125" y="1471613"/>
            <a:ext cx="10699750" cy="4795837"/>
          </a:xfrm>
        </p:spPr>
        <p:txBody>
          <a:bodyPr anchor="t">
            <a:normAutofit fontScale="92500" lnSpcReduction="20000"/>
          </a:bodyPr>
          <a:lstStyle/>
          <a:p>
            <a:pPr algn="l" eaLnBrk="1" fontAlgn="auto" hangingPunct="1">
              <a:spcAft>
                <a:spcPts val="0"/>
              </a:spcAft>
              <a:defRPr/>
            </a:pPr>
            <a:r>
              <a:rPr lang="en-US" sz="4000" dirty="0">
                <a:solidFill>
                  <a:schemeClr val="accent1">
                    <a:lumMod val="50000"/>
                  </a:schemeClr>
                </a:solidFill>
              </a:rPr>
              <a:t>Local improvement district – fees (EQRs)</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Annual Operating budget - </a:t>
            </a:r>
            <a:r>
              <a:rPr lang="en-US" sz="2800" dirty="0">
                <a:solidFill>
                  <a:schemeClr val="accent1">
                    <a:lumMod val="50000"/>
                  </a:schemeClr>
                </a:solidFill>
                <a:highlight>
                  <a:srgbClr val="00FF00"/>
                </a:highlight>
              </a:rPr>
              <a:t>$96,310</a:t>
            </a:r>
            <a:r>
              <a:rPr lang="en-US" sz="2800" dirty="0">
                <a:solidFill>
                  <a:schemeClr val="accent1">
                    <a:lumMod val="50000"/>
                  </a:schemeClr>
                </a:solidFill>
              </a:rPr>
              <a:t>; does not cover capital needs; actual expenses have been over $130,000 each year</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Equivalency rates (EQRs) vary by property and property type</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Commercial vs. residential</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Number of bathrooms in home and buildings</a:t>
            </a:r>
            <a:endParaRPr lang="en-US" sz="2800" dirty="0">
              <a:solidFill>
                <a:schemeClr val="accent1">
                  <a:lumMod val="50000"/>
                </a:schemeClr>
              </a:solidFill>
            </a:endParaRP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Each property pays $153.16 per </a:t>
            </a:r>
            <a:r>
              <a:rPr lang="en-US" sz="2800" dirty="0" err="1">
                <a:solidFill>
                  <a:schemeClr val="accent1">
                    <a:lumMod val="50000"/>
                  </a:schemeClr>
                </a:solidFill>
              </a:rPr>
              <a:t>eqr</a:t>
            </a:r>
            <a:r>
              <a:rPr lang="en-US" sz="2800" dirty="0">
                <a:solidFill>
                  <a:schemeClr val="accent1">
                    <a:lumMod val="50000"/>
                  </a:schemeClr>
                </a:solidFill>
              </a:rPr>
              <a:t> – 93 properties with 153.50 EQRs total</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Total collected annually for 153.5 EQRs is </a:t>
            </a:r>
            <a:r>
              <a:rPr lang="en-US" sz="2600" dirty="0">
                <a:solidFill>
                  <a:schemeClr val="accent1">
                    <a:lumMod val="50000"/>
                  </a:schemeClr>
                </a:solidFill>
                <a:highlight>
                  <a:srgbClr val="FF0000"/>
                </a:highlight>
              </a:rPr>
              <a:t>$94,040</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Not sufficient to sustain operation of district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10C4-34A6-9DAD-752E-036897ED4BA2}"/>
              </a:ext>
            </a:extLst>
          </p:cNvPr>
          <p:cNvSpPr>
            <a:spLocks noGrp="1"/>
          </p:cNvSpPr>
          <p:nvPr>
            <p:ph type="ctrTitle"/>
          </p:nvPr>
        </p:nvSpPr>
        <p:spPr>
          <a:xfrm>
            <a:off x="6096000" y="831850"/>
            <a:ext cx="3586163" cy="565150"/>
          </a:xfrm>
        </p:spPr>
        <p:txBody>
          <a:bodyPr/>
          <a:lstStyle/>
          <a:p>
            <a:pPr eaLnBrk="1" fontAlgn="auto" hangingPunct="1">
              <a:spcAft>
                <a:spcPts val="0"/>
              </a:spcAft>
              <a:defRPr/>
            </a:pPr>
            <a:r>
              <a:rPr lang="en-US" sz="3200" dirty="0">
                <a:solidFill>
                  <a:schemeClr val="bg1">
                    <a:lumMod val="50000"/>
                  </a:schemeClr>
                </a:solidFill>
              </a:rPr>
              <a:t>Current scenario</a:t>
            </a:r>
          </a:p>
        </p:txBody>
      </p:sp>
      <p:sp>
        <p:nvSpPr>
          <p:cNvPr id="3" name="Subtitle 2">
            <a:extLst>
              <a:ext uri="{FF2B5EF4-FFF2-40B4-BE49-F238E27FC236}">
                <a16:creationId xmlns:a16="http://schemas.microsoft.com/office/drawing/2014/main" id="{6F5CBB1D-0988-0A84-5028-85E5FA8AE5F5}"/>
              </a:ext>
            </a:extLst>
          </p:cNvPr>
          <p:cNvSpPr>
            <a:spLocks noGrp="1"/>
          </p:cNvSpPr>
          <p:nvPr>
            <p:ph type="subTitle" idx="1"/>
          </p:nvPr>
        </p:nvSpPr>
        <p:spPr>
          <a:xfrm>
            <a:off x="746125" y="1471613"/>
            <a:ext cx="10699750" cy="4795837"/>
          </a:xfrm>
        </p:spPr>
        <p:txBody>
          <a:bodyPr anchor="t">
            <a:normAutofit/>
          </a:bodyPr>
          <a:lstStyle/>
          <a:p>
            <a:pPr algn="l" eaLnBrk="1" fontAlgn="auto" hangingPunct="1">
              <a:spcAft>
                <a:spcPts val="0"/>
              </a:spcAft>
              <a:defRPr/>
            </a:pPr>
            <a:r>
              <a:rPr lang="en-US" sz="4000" dirty="0">
                <a:solidFill>
                  <a:schemeClr val="accent1">
                    <a:lumMod val="50000"/>
                  </a:schemeClr>
                </a:solidFill>
              </a:rPr>
              <a:t>Local improvement district – property assessments</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Original debt of $2,000,000 </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Annual debt payment is $112,000, collected through property assessments</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Debt retires in December 2025</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Once debt retires, property assessments end</a:t>
            </a:r>
          </a:p>
          <a:p>
            <a:pPr marL="571500" indent="-571500" algn="l" eaLnBrk="1" fontAlgn="auto" hangingPunct="1">
              <a:spcAft>
                <a:spcPts val="0"/>
              </a:spcAft>
              <a:buFont typeface="Wingdings" panose="05000000000000000000" pitchFamily="2" charset="2"/>
              <a:buChar char="Ø"/>
              <a:defRPr/>
            </a:pPr>
            <a:endParaRPr lang="en-US" sz="2800" dirty="0">
              <a:solidFill>
                <a:schemeClr val="accent1">
                  <a:lumMod val="50000"/>
                </a:schemeClr>
              </a:solidFill>
            </a:endParaRPr>
          </a:p>
        </p:txBody>
      </p:sp>
    </p:spTree>
    <p:extLst>
      <p:ext uri="{BB962C8B-B14F-4D97-AF65-F5344CB8AC3E}">
        <p14:creationId xmlns:p14="http://schemas.microsoft.com/office/powerpoint/2010/main" val="347167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10C4-34A6-9DAD-752E-036897ED4BA2}"/>
              </a:ext>
            </a:extLst>
          </p:cNvPr>
          <p:cNvSpPr>
            <a:spLocks noGrp="1"/>
          </p:cNvSpPr>
          <p:nvPr>
            <p:ph type="ctrTitle"/>
          </p:nvPr>
        </p:nvSpPr>
        <p:spPr>
          <a:xfrm>
            <a:off x="6096000" y="831850"/>
            <a:ext cx="3586163" cy="565150"/>
          </a:xfrm>
        </p:spPr>
        <p:txBody>
          <a:bodyPr/>
          <a:lstStyle/>
          <a:p>
            <a:pPr eaLnBrk="1" fontAlgn="auto" hangingPunct="1">
              <a:spcAft>
                <a:spcPts val="0"/>
              </a:spcAft>
              <a:defRPr/>
            </a:pPr>
            <a:r>
              <a:rPr lang="en-US" sz="3200" dirty="0">
                <a:solidFill>
                  <a:schemeClr val="bg1">
                    <a:lumMod val="50000"/>
                  </a:schemeClr>
                </a:solidFill>
              </a:rPr>
              <a:t>Current scenario</a:t>
            </a:r>
          </a:p>
        </p:txBody>
      </p:sp>
      <p:sp>
        <p:nvSpPr>
          <p:cNvPr id="3" name="Subtitle 2">
            <a:extLst>
              <a:ext uri="{FF2B5EF4-FFF2-40B4-BE49-F238E27FC236}">
                <a16:creationId xmlns:a16="http://schemas.microsoft.com/office/drawing/2014/main" id="{6F5CBB1D-0988-0A84-5028-85E5FA8AE5F5}"/>
              </a:ext>
            </a:extLst>
          </p:cNvPr>
          <p:cNvSpPr>
            <a:spLocks noGrp="1"/>
          </p:cNvSpPr>
          <p:nvPr>
            <p:ph type="subTitle" idx="1"/>
          </p:nvPr>
        </p:nvSpPr>
        <p:spPr>
          <a:xfrm>
            <a:off x="746125" y="1471613"/>
            <a:ext cx="10699750" cy="4795837"/>
          </a:xfrm>
        </p:spPr>
        <p:txBody>
          <a:bodyPr anchor="t">
            <a:normAutofit/>
          </a:bodyPr>
          <a:lstStyle/>
          <a:p>
            <a:pPr algn="l" eaLnBrk="1" fontAlgn="auto" hangingPunct="1">
              <a:spcAft>
                <a:spcPts val="0"/>
              </a:spcAft>
              <a:defRPr/>
            </a:pPr>
            <a:r>
              <a:rPr lang="en-US" sz="4000" dirty="0">
                <a:solidFill>
                  <a:schemeClr val="accent1">
                    <a:lumMod val="50000"/>
                  </a:schemeClr>
                </a:solidFill>
              </a:rPr>
              <a:t>Local improvement district – plant investment fees</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Plant investment fee collected for building permits on each property; adds to the fund balance</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Large capital purchases and operating expenses come from decreasing fund balance currently at ~$217,000 (rules limit what can be purchased)</a:t>
            </a:r>
          </a:p>
        </p:txBody>
      </p:sp>
    </p:spTree>
    <p:extLst>
      <p:ext uri="{BB962C8B-B14F-4D97-AF65-F5344CB8AC3E}">
        <p14:creationId xmlns:p14="http://schemas.microsoft.com/office/powerpoint/2010/main" val="198236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10C4-34A6-9DAD-752E-036897ED4BA2}"/>
              </a:ext>
            </a:extLst>
          </p:cNvPr>
          <p:cNvSpPr>
            <a:spLocks noGrp="1"/>
          </p:cNvSpPr>
          <p:nvPr>
            <p:ph type="ctrTitle"/>
          </p:nvPr>
        </p:nvSpPr>
        <p:spPr>
          <a:xfrm>
            <a:off x="6096000" y="831850"/>
            <a:ext cx="3586163" cy="565150"/>
          </a:xfrm>
        </p:spPr>
        <p:txBody>
          <a:bodyPr>
            <a:normAutofit fontScale="90000"/>
          </a:bodyPr>
          <a:lstStyle/>
          <a:p>
            <a:pPr eaLnBrk="1" fontAlgn="auto" hangingPunct="1">
              <a:spcAft>
                <a:spcPts val="0"/>
              </a:spcAft>
              <a:defRPr/>
            </a:pPr>
            <a:r>
              <a:rPr lang="en-US" sz="3200" dirty="0">
                <a:solidFill>
                  <a:schemeClr val="bg1">
                    <a:lumMod val="50000"/>
                  </a:schemeClr>
                </a:solidFill>
              </a:rPr>
              <a:t>Future conditions</a:t>
            </a:r>
          </a:p>
        </p:txBody>
      </p:sp>
      <p:sp>
        <p:nvSpPr>
          <p:cNvPr id="3" name="Subtitle 2">
            <a:extLst>
              <a:ext uri="{FF2B5EF4-FFF2-40B4-BE49-F238E27FC236}">
                <a16:creationId xmlns:a16="http://schemas.microsoft.com/office/drawing/2014/main" id="{6F5CBB1D-0988-0A84-5028-85E5FA8AE5F5}"/>
              </a:ext>
            </a:extLst>
          </p:cNvPr>
          <p:cNvSpPr>
            <a:spLocks noGrp="1"/>
          </p:cNvSpPr>
          <p:nvPr>
            <p:ph type="subTitle" idx="1"/>
          </p:nvPr>
        </p:nvSpPr>
        <p:spPr>
          <a:xfrm>
            <a:off x="746124" y="1471613"/>
            <a:ext cx="10916631" cy="4795837"/>
          </a:xfrm>
        </p:spPr>
        <p:txBody>
          <a:bodyPr anchor="t">
            <a:normAutofit/>
          </a:bodyPr>
          <a:lstStyle/>
          <a:p>
            <a:pPr algn="l" eaLnBrk="1" fontAlgn="auto" hangingPunct="1">
              <a:spcAft>
                <a:spcPts val="0"/>
              </a:spcAft>
              <a:defRPr/>
            </a:pPr>
            <a:r>
              <a:rPr lang="en-US" sz="4000" dirty="0">
                <a:solidFill>
                  <a:schemeClr val="accent1">
                    <a:lumMod val="50000"/>
                  </a:schemeClr>
                </a:solidFill>
              </a:rPr>
              <a:t>Local improvement district – future revenues</a:t>
            </a:r>
          </a:p>
          <a:p>
            <a:pPr marL="571500" indent="-571500" algn="l" eaLnBrk="1" fontAlgn="auto" hangingPunct="1">
              <a:spcAft>
                <a:spcPts val="0"/>
              </a:spcAft>
              <a:buFont typeface="Wingdings" panose="05000000000000000000" pitchFamily="2" charset="2"/>
              <a:buChar char="Ø"/>
              <a:defRPr/>
            </a:pPr>
            <a:r>
              <a:rPr lang="en-US" sz="2800" dirty="0">
                <a:solidFill>
                  <a:schemeClr val="accent1">
                    <a:lumMod val="50000"/>
                  </a:schemeClr>
                </a:solidFill>
              </a:rPr>
              <a:t>Need to evaluate fees, up-to-date operating costs, and future needs through Assessment study</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evaluation of existing plant condition and future needs </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review ongoing operations and potential improved efficiencies </a:t>
            </a:r>
          </a:p>
          <a:p>
            <a:pPr marL="1028700" lvl="1" indent="-571500" algn="l" eaLnBrk="1" fontAlgn="auto" hangingPunct="1">
              <a:spcAft>
                <a:spcPts val="0"/>
              </a:spcAft>
              <a:buFont typeface="Courier New" panose="02070309020205020404" pitchFamily="49" charset="0"/>
              <a:buChar char="o"/>
              <a:defRPr/>
            </a:pPr>
            <a:r>
              <a:rPr lang="en-US" sz="2600" dirty="0">
                <a:solidFill>
                  <a:schemeClr val="accent1">
                    <a:lumMod val="50000"/>
                  </a:schemeClr>
                </a:solidFill>
              </a:rPr>
              <a:t>Audit </a:t>
            </a:r>
            <a:r>
              <a:rPr lang="en-US" sz="2600" dirty="0" err="1">
                <a:solidFill>
                  <a:schemeClr val="accent1">
                    <a:lumMod val="50000"/>
                  </a:schemeClr>
                </a:solidFill>
              </a:rPr>
              <a:t>eqrs</a:t>
            </a:r>
            <a:r>
              <a:rPr lang="en-US" sz="2600" dirty="0">
                <a:solidFill>
                  <a:schemeClr val="accent1">
                    <a:lumMod val="50000"/>
                  </a:schemeClr>
                </a:solidFill>
              </a:rPr>
              <a:t> on each property to ensure they are accurate</a:t>
            </a:r>
          </a:p>
        </p:txBody>
      </p:sp>
    </p:spTree>
    <p:extLst>
      <p:ext uri="{BB962C8B-B14F-4D97-AF65-F5344CB8AC3E}">
        <p14:creationId xmlns:p14="http://schemas.microsoft.com/office/powerpoint/2010/main" val="411240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18CC-7850-4DD9-6EED-9D5621E55310}"/>
              </a:ext>
            </a:extLst>
          </p:cNvPr>
          <p:cNvSpPr>
            <a:spLocks noGrp="1"/>
          </p:cNvSpPr>
          <p:nvPr>
            <p:ph type="ctrTitle"/>
          </p:nvPr>
        </p:nvSpPr>
        <p:spPr>
          <a:xfrm>
            <a:off x="6096000" y="590550"/>
            <a:ext cx="4211638" cy="565150"/>
          </a:xfrm>
        </p:spPr>
        <p:txBody>
          <a:bodyPr/>
          <a:lstStyle/>
          <a:p>
            <a:pPr eaLnBrk="1" fontAlgn="auto" hangingPunct="1">
              <a:spcAft>
                <a:spcPts val="0"/>
              </a:spcAft>
              <a:defRPr/>
            </a:pPr>
            <a:r>
              <a:rPr lang="en-US" sz="3200" dirty="0">
                <a:solidFill>
                  <a:schemeClr val="bg1">
                    <a:lumMod val="50000"/>
                  </a:schemeClr>
                </a:solidFill>
              </a:rPr>
              <a:t>possible scenarios</a:t>
            </a:r>
          </a:p>
        </p:txBody>
      </p:sp>
      <p:sp>
        <p:nvSpPr>
          <p:cNvPr id="3" name="Subtitle 2">
            <a:extLst>
              <a:ext uri="{FF2B5EF4-FFF2-40B4-BE49-F238E27FC236}">
                <a16:creationId xmlns:a16="http://schemas.microsoft.com/office/drawing/2014/main" id="{CFAB2A01-7827-6C50-53B8-0E932C0A5023}"/>
              </a:ext>
            </a:extLst>
          </p:cNvPr>
          <p:cNvSpPr>
            <a:spLocks noGrp="1"/>
          </p:cNvSpPr>
          <p:nvPr>
            <p:ph type="subTitle" idx="1"/>
          </p:nvPr>
        </p:nvSpPr>
        <p:spPr>
          <a:xfrm>
            <a:off x="4216400" y="1471613"/>
            <a:ext cx="7229475" cy="4314825"/>
          </a:xfrm>
        </p:spPr>
        <p:txBody>
          <a:bodyPr>
            <a:normAutofit fontScale="92500" lnSpcReduction="10000"/>
          </a:bodyPr>
          <a:lstStyle/>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Public improvement district</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Title 32 Special District</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Other options</a:t>
            </a:r>
          </a:p>
          <a:p>
            <a:pPr marL="1028700" lvl="1" indent="-571500" algn="l" eaLnBrk="1" fontAlgn="auto" hangingPunct="1">
              <a:spcAft>
                <a:spcPts val="0"/>
              </a:spcAft>
              <a:buFont typeface="Arial" panose="020B0604020202020204" pitchFamily="34" charset="0"/>
              <a:buChar char="•"/>
              <a:defRPr/>
            </a:pPr>
            <a:r>
              <a:rPr lang="en-US" sz="3800" dirty="0">
                <a:solidFill>
                  <a:schemeClr val="accent1">
                    <a:lumMod val="50000"/>
                  </a:schemeClr>
                </a:solidFill>
              </a:rPr>
              <a:t>County run</a:t>
            </a:r>
          </a:p>
          <a:p>
            <a:pPr marL="1028700" lvl="1" indent="-571500" algn="l" eaLnBrk="1" fontAlgn="auto" hangingPunct="1">
              <a:spcAft>
                <a:spcPts val="0"/>
              </a:spcAft>
              <a:buFont typeface="Arial" panose="020B0604020202020204" pitchFamily="34" charset="0"/>
              <a:buChar char="•"/>
              <a:defRPr/>
            </a:pPr>
            <a:r>
              <a:rPr lang="en-US" sz="3800" dirty="0">
                <a:solidFill>
                  <a:schemeClr val="accent1">
                    <a:lumMod val="50000"/>
                  </a:schemeClr>
                </a:solidFill>
              </a:rPr>
              <a:t>Privately run</a:t>
            </a:r>
          </a:p>
          <a:p>
            <a:pPr marL="1028700" lvl="1" indent="-571500" algn="l" eaLnBrk="1" fontAlgn="auto" hangingPunct="1">
              <a:spcAft>
                <a:spcPts val="0"/>
              </a:spcAft>
              <a:buFont typeface="Arial" panose="020B0604020202020204" pitchFamily="34" charset="0"/>
              <a:buChar char="•"/>
              <a:defRPr/>
            </a:pPr>
            <a:r>
              <a:rPr lang="en-US" sz="3800" dirty="0">
                <a:solidFill>
                  <a:schemeClr val="accent1">
                    <a:lumMod val="50000"/>
                  </a:schemeClr>
                </a:solidFill>
              </a:rPr>
              <a:t>Incorporation/muni run</a:t>
            </a:r>
          </a:p>
          <a:p>
            <a:pPr marL="571500" indent="-571500" algn="l" eaLnBrk="1" fontAlgn="auto" hangingPunct="1">
              <a:spcAft>
                <a:spcPts val="0"/>
              </a:spcAft>
              <a:buFont typeface="Wingdings" panose="05000000000000000000" pitchFamily="2" charset="2"/>
              <a:buChar char="§"/>
              <a:defRPr/>
            </a:pPr>
            <a:endParaRPr lang="en-US" sz="4000" dirty="0">
              <a:solidFill>
                <a:schemeClr val="accent1">
                  <a:lumMod val="50000"/>
                </a:schemeClr>
              </a:solidFill>
            </a:endParaRPr>
          </a:p>
        </p:txBody>
      </p:sp>
      <p:pic>
        <p:nvPicPr>
          <p:cNvPr id="23556" name="Picture 3">
            <a:extLst>
              <a:ext uri="{FF2B5EF4-FFF2-40B4-BE49-F238E27FC236}">
                <a16:creationId xmlns:a16="http://schemas.microsoft.com/office/drawing/2014/main" id="{67D2DCCD-E038-A823-D03E-A06190C36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573213"/>
            <a:ext cx="398462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2798-4307-7212-A06C-98EA39C198B6}"/>
              </a:ext>
            </a:extLst>
          </p:cNvPr>
          <p:cNvSpPr>
            <a:spLocks noGrp="1"/>
          </p:cNvSpPr>
          <p:nvPr>
            <p:ph type="ctrTitle"/>
          </p:nvPr>
        </p:nvSpPr>
        <p:spPr>
          <a:xfrm>
            <a:off x="6096000" y="515938"/>
            <a:ext cx="4211638" cy="881062"/>
          </a:xfrm>
        </p:spPr>
        <p:txBody>
          <a:bodyPr>
            <a:noAutofit/>
          </a:bodyPr>
          <a:lstStyle/>
          <a:p>
            <a:pPr eaLnBrk="1" fontAlgn="auto" hangingPunct="1">
              <a:spcAft>
                <a:spcPts val="0"/>
              </a:spcAft>
              <a:defRPr/>
            </a:pPr>
            <a:r>
              <a:rPr lang="en-US" sz="3200" dirty="0">
                <a:solidFill>
                  <a:schemeClr val="bg1">
                    <a:lumMod val="50000"/>
                  </a:schemeClr>
                </a:solidFill>
              </a:rPr>
              <a:t>Public improvement district</a:t>
            </a:r>
          </a:p>
        </p:txBody>
      </p:sp>
      <p:sp>
        <p:nvSpPr>
          <p:cNvPr id="3" name="Subtitle 2">
            <a:extLst>
              <a:ext uri="{FF2B5EF4-FFF2-40B4-BE49-F238E27FC236}">
                <a16:creationId xmlns:a16="http://schemas.microsoft.com/office/drawing/2014/main" id="{48456B4A-FD43-E0E8-E6C0-B4A1CB2C7E9F}"/>
              </a:ext>
            </a:extLst>
          </p:cNvPr>
          <p:cNvSpPr>
            <a:spLocks noGrp="1"/>
          </p:cNvSpPr>
          <p:nvPr>
            <p:ph type="subTitle" idx="1"/>
          </p:nvPr>
        </p:nvSpPr>
        <p:spPr>
          <a:xfrm>
            <a:off x="746125" y="1471613"/>
            <a:ext cx="10699750" cy="4314825"/>
          </a:xfrm>
        </p:spPr>
        <p:txBody>
          <a:bodyPr anchor="t">
            <a:normAutofit fontScale="55000" lnSpcReduction="20000"/>
          </a:bodyPr>
          <a:lstStyle/>
          <a:p>
            <a:pPr algn="l" eaLnBrk="1" fontAlgn="auto" hangingPunct="1">
              <a:spcAft>
                <a:spcPts val="0"/>
              </a:spcAft>
              <a:defRPr/>
            </a:pPr>
            <a:r>
              <a:rPr lang="en-US" sz="4000" dirty="0">
                <a:solidFill>
                  <a:schemeClr val="accent1">
                    <a:lumMod val="50000"/>
                  </a:schemeClr>
                </a:solidFill>
              </a:rPr>
              <a:t>Public improvement district (C.R.S. </a:t>
            </a:r>
            <a:r>
              <a:rPr lang="en-US" sz="4000">
                <a:solidFill>
                  <a:schemeClr val="accent1">
                    <a:lumMod val="50000"/>
                  </a:schemeClr>
                </a:solidFill>
              </a:rPr>
              <a:t>30-20-501 </a:t>
            </a:r>
            <a:r>
              <a:rPr lang="en-US" sz="4000" dirty="0">
                <a:solidFill>
                  <a:schemeClr val="accent1">
                    <a:lumMod val="50000"/>
                  </a:schemeClr>
                </a:solidFill>
              </a:rPr>
              <a:t>et seq.)</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Would operate Similar to current system</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PID can obtain loans, grants, issue bonds for capital improvements (lid cannot); charge rates and fees for operations</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Term not dependent on length of any payback period; Can last as long as needed</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Established by petition to BOCC of 30% of electors seeking formation, and general election to establish the district and any funding</a:t>
            </a:r>
          </a:p>
          <a:p>
            <a:pPr marL="1028700" lvl="1" indent="-571500" algn="l" eaLnBrk="1" fontAlgn="auto" hangingPunct="1">
              <a:spcAft>
                <a:spcPts val="0"/>
              </a:spcAft>
              <a:buClr>
                <a:srgbClr val="000000"/>
              </a:buClr>
              <a:buFont typeface="Wingdings" panose="05000000000000000000" pitchFamily="2" charset="2"/>
              <a:buChar char="ü"/>
              <a:defRPr/>
            </a:pPr>
            <a:r>
              <a:rPr lang="en-US" sz="3800" dirty="0">
                <a:solidFill>
                  <a:schemeClr val="accent1">
                    <a:lumMod val="50000"/>
                  </a:schemeClr>
                </a:solidFill>
              </a:rPr>
              <a:t>To be ready for December 2025, best if PID is on ballot in November 2024 election</a:t>
            </a:r>
          </a:p>
          <a:p>
            <a:pPr marL="571500" indent="-571500" algn="l" eaLnBrk="1" fontAlgn="auto" hangingPunct="1">
              <a:spcAft>
                <a:spcPts val="0"/>
              </a:spcAft>
              <a:buFont typeface="Wingdings" panose="05000000000000000000" pitchFamily="2" charset="2"/>
              <a:buChar char="§"/>
              <a:defRPr/>
            </a:pPr>
            <a:endParaRPr lang="en-US" sz="4000" dirty="0">
              <a:solidFill>
                <a:schemeClr val="accent1">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77BA-A27E-CBA3-C110-77A465AD9CC7}"/>
              </a:ext>
            </a:extLst>
          </p:cNvPr>
          <p:cNvSpPr>
            <a:spLocks noGrp="1"/>
          </p:cNvSpPr>
          <p:nvPr>
            <p:ph type="ctrTitle"/>
          </p:nvPr>
        </p:nvSpPr>
        <p:spPr>
          <a:xfrm>
            <a:off x="6096000" y="623888"/>
            <a:ext cx="4211638" cy="547687"/>
          </a:xfrm>
        </p:spPr>
        <p:txBody>
          <a:bodyPr>
            <a:normAutofit fontScale="90000"/>
          </a:bodyPr>
          <a:lstStyle/>
          <a:p>
            <a:pPr eaLnBrk="1" fontAlgn="auto" hangingPunct="1">
              <a:spcAft>
                <a:spcPts val="0"/>
              </a:spcAft>
              <a:defRPr/>
            </a:pPr>
            <a:r>
              <a:rPr lang="en-US" sz="3200" dirty="0">
                <a:solidFill>
                  <a:schemeClr val="bg1">
                    <a:lumMod val="50000"/>
                  </a:schemeClr>
                </a:solidFill>
              </a:rPr>
              <a:t>Title 32 special district</a:t>
            </a:r>
          </a:p>
        </p:txBody>
      </p:sp>
      <p:sp>
        <p:nvSpPr>
          <p:cNvPr id="3" name="Subtitle 2">
            <a:extLst>
              <a:ext uri="{FF2B5EF4-FFF2-40B4-BE49-F238E27FC236}">
                <a16:creationId xmlns:a16="http://schemas.microsoft.com/office/drawing/2014/main" id="{6E6E8EF4-265C-7A2F-7F72-F0EBA0E56184}"/>
              </a:ext>
            </a:extLst>
          </p:cNvPr>
          <p:cNvSpPr>
            <a:spLocks noGrp="1"/>
          </p:cNvSpPr>
          <p:nvPr>
            <p:ph type="subTitle" idx="1"/>
          </p:nvPr>
        </p:nvSpPr>
        <p:spPr>
          <a:xfrm>
            <a:off x="746125" y="1471613"/>
            <a:ext cx="10699750" cy="4314825"/>
          </a:xfrm>
        </p:spPr>
        <p:txBody>
          <a:bodyPr>
            <a:normAutofit fontScale="62500" lnSpcReduction="20000"/>
          </a:bodyPr>
          <a:lstStyle/>
          <a:p>
            <a:pPr algn="l" eaLnBrk="1" fontAlgn="auto" hangingPunct="1">
              <a:spcAft>
                <a:spcPts val="0"/>
              </a:spcAft>
              <a:defRPr/>
            </a:pPr>
            <a:r>
              <a:rPr lang="en-US" sz="4000" dirty="0">
                <a:solidFill>
                  <a:schemeClr val="accent1">
                    <a:lumMod val="50000"/>
                  </a:schemeClr>
                </a:solidFill>
              </a:rPr>
              <a:t>title 32 special district (C.R.S. 32-1-101 et seq.)</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Could form a Sanitation district or a metropolitan district</a:t>
            </a:r>
          </a:p>
          <a:p>
            <a:pPr marL="1028700" lvl="1" indent="-571500" algn="l" eaLnBrk="1" fontAlgn="auto" hangingPunct="1">
              <a:spcAft>
                <a:spcPts val="0"/>
              </a:spcAft>
              <a:buFont typeface="Wingdings" panose="05000000000000000000" pitchFamily="2" charset="2"/>
              <a:buChar char="§"/>
              <a:defRPr/>
            </a:pPr>
            <a:r>
              <a:rPr lang="en-US" sz="3800" dirty="0">
                <a:solidFill>
                  <a:schemeClr val="accent1">
                    <a:lumMod val="50000"/>
                  </a:schemeClr>
                </a:solidFill>
              </a:rPr>
              <a:t>Metropolitan district must include two or more functions (e.g. sanitation and mosquito control or street improvement – see CRS 21-1-103(10))</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Formation steps: Proponents present petition to BOCC, BOCC reviews service plan and approves, court order for election to form district, and election to form, finance and elect board</a:t>
            </a:r>
          </a:p>
          <a:p>
            <a:pPr marL="571500" indent="-571500" algn="l" eaLnBrk="1" fontAlgn="auto" hangingPunct="1">
              <a:spcAft>
                <a:spcPts val="0"/>
              </a:spcAft>
              <a:buFont typeface="Wingdings" panose="05000000000000000000" pitchFamily="2" charset="2"/>
              <a:buChar char="§"/>
              <a:defRPr/>
            </a:pPr>
            <a:r>
              <a:rPr lang="en-US" sz="4000" dirty="0">
                <a:solidFill>
                  <a:schemeClr val="accent1">
                    <a:lumMod val="50000"/>
                  </a:schemeClr>
                </a:solidFill>
              </a:rPr>
              <a:t>Operations directly managed by district representatives – county not involved</a:t>
            </a:r>
          </a:p>
          <a:p>
            <a:pPr marL="571500" indent="-571500" algn="l" eaLnBrk="1" fontAlgn="auto" hangingPunct="1">
              <a:spcAft>
                <a:spcPts val="0"/>
              </a:spcAft>
              <a:buFont typeface="Wingdings" panose="05000000000000000000" pitchFamily="2" charset="2"/>
              <a:buChar char="§"/>
              <a:defRPr/>
            </a:pPr>
            <a:endParaRPr lang="en-US" sz="4000" dirty="0">
              <a:solidFill>
                <a:schemeClr val="accent1">
                  <a:lumMod val="50000"/>
                </a:schemeClr>
              </a:solidFill>
            </a:endParaRPr>
          </a:p>
          <a:p>
            <a:pPr algn="l" eaLnBrk="1" fontAlgn="auto" hangingPunct="1">
              <a:spcAft>
                <a:spcPts val="0"/>
              </a:spcAft>
              <a:defRPr/>
            </a:pPr>
            <a:endParaRPr lang="en-US" sz="4000" dirty="0">
              <a:solidFill>
                <a:schemeClr val="accent1">
                  <a:lumMod val="50000"/>
                </a:schemeClr>
              </a:solidFill>
            </a:endParaRPr>
          </a:p>
          <a:p>
            <a:pPr algn="l" eaLnBrk="1" fontAlgn="auto" hangingPunct="1">
              <a:spcAft>
                <a:spcPts val="0"/>
              </a:spcAft>
              <a:defRPr/>
            </a:pPr>
            <a:endParaRPr lang="en-US" sz="4000" dirty="0">
              <a:solidFill>
                <a:schemeClr val="accent1">
                  <a:lumMod val="50000"/>
                </a:schemeClr>
              </a:solidFill>
            </a:endParaRPr>
          </a:p>
        </p:txBody>
      </p:sp>
    </p:spTree>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a34f239-8bd2-48c4-af6d-ac39d29bb08b">
      <UserInfo>
        <DisplayName>Thomas, Mike</DisplayName>
        <AccountId>25</AccountId>
        <AccountType/>
      </UserInfo>
      <UserInfo>
        <DisplayName>Durian, Steven</DisplayName>
        <AccountId>26</AccountId>
        <AccountType/>
      </UserInfo>
      <UserInfo>
        <DisplayName>Lucas, Olivia</DisplayName>
        <AccountId>11</AccountId>
        <AccountType/>
      </UserInfo>
      <UserInfo>
        <DisplayName>Limited Access System Group For List bab735d1-5af0-4f99-a1ae-c9cddc27287a</DisplayName>
        <AccountId>19</AccountId>
        <AccountType/>
      </UserInfo>
      <UserInfo>
        <DisplayName>Keyes, Jennifer</DisplayName>
        <AccountId>33</AccountId>
        <AccountType/>
      </UserInfo>
      <UserInfo>
        <DisplayName>Ladenburg, Taylor</DisplayName>
        <AccountId>34</AccountId>
        <AccountType/>
      </UserInfo>
    </SharedWithUsers>
    <lcf76f155ced4ddcb4097134ff3c332f xmlns="0bb44678-a01b-46d7-96fc-a6462b1f58de">
      <Terms xmlns="http://schemas.microsoft.com/office/infopath/2007/PartnerControls"/>
    </lcf76f155ced4ddcb4097134ff3c332f>
    <TaxCatchAll xmlns="2a34f239-8bd2-48c4-af6d-ac39d29bb08b"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36769BF05F76A4FB52A5C3EC20BF44A" ma:contentTypeVersion="14" ma:contentTypeDescription="Create a new document." ma:contentTypeScope="" ma:versionID="c5e7ffb794f8293fcfbe7e5979be7554">
  <xsd:schema xmlns:xsd="http://www.w3.org/2001/XMLSchema" xmlns:xs="http://www.w3.org/2001/XMLSchema" xmlns:p="http://schemas.microsoft.com/office/2006/metadata/properties" xmlns:ns2="0bb44678-a01b-46d7-96fc-a6462b1f58de" xmlns:ns3="2a34f239-8bd2-48c4-af6d-ac39d29bb08b" targetNamespace="http://schemas.microsoft.com/office/2006/metadata/properties" ma:root="true" ma:fieldsID="2c43aa6e47fe77e6d7d804526852ff33" ns2:_="" ns3:_="">
    <xsd:import namespace="0bb44678-a01b-46d7-96fc-a6462b1f58de"/>
    <xsd:import namespace="2a34f239-8bd2-48c4-af6d-ac39d29bb08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b44678-a01b-46d7-96fc-a6462b1f58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8bb7acd-44ab-44c1-b946-277671ca6be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34f239-8bd2-48c4-af6d-ac39d29bb08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1d9ebf4-fa7f-4a64-b87c-1a68c9487c47}" ma:internalName="TaxCatchAll" ma:showField="CatchAllData" ma:web="2a34f239-8bd2-48c4-af6d-ac39d29bb08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42A6F3-5A29-4555-8418-08336CBBA422}">
  <ds:schemaRefs>
    <ds:schemaRef ds:uri="http://schemas.microsoft.com/office/2006/metadata/longProperties"/>
  </ds:schemaRefs>
</ds:datastoreItem>
</file>

<file path=customXml/itemProps2.xml><?xml version="1.0" encoding="utf-8"?>
<ds:datastoreItem xmlns:ds="http://schemas.openxmlformats.org/officeDocument/2006/customXml" ds:itemID="{140045E3-F1B9-46BE-B638-1146C5E143B5}">
  <ds:schemaRefs>
    <ds:schemaRef ds:uri="http://schemas.microsoft.com/sharepoint/v3/contenttype/forms"/>
  </ds:schemaRefs>
</ds:datastoreItem>
</file>

<file path=customXml/itemProps3.xml><?xml version="1.0" encoding="utf-8"?>
<ds:datastoreItem xmlns:ds="http://schemas.openxmlformats.org/officeDocument/2006/customXml" ds:itemID="{507C7561-D201-405E-8815-33751017E7B6}">
  <ds:schemaRefs>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bab735d1-5af0-4f99-a1ae-c9cddc27287a"/>
    <ds:schemaRef ds:uri="http://purl.org/dc/terms/"/>
    <ds:schemaRef ds:uri="7e3c2385-1ce6-40b9-840e-9ca120030d60"/>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97D269D4-7565-47B3-9D77-7D255C087C29}"/>
</file>

<file path=docProps/app.xml><?xml version="1.0" encoding="utf-8"?>
<Properties xmlns="http://schemas.openxmlformats.org/officeDocument/2006/extended-properties" xmlns:vt="http://schemas.openxmlformats.org/officeDocument/2006/docPropsVTypes">
  <Template>TM04033925[[fn=Droplet]]</Template>
  <TotalTime>594</TotalTime>
  <Words>2054</Words>
  <Application>Microsoft Office PowerPoint</Application>
  <PresentationFormat>Widescreen</PresentationFormat>
  <Paragraphs>286</Paragraphs>
  <Slides>16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Courier New</vt:lpstr>
      <vt:lpstr>Symbol</vt:lpstr>
      <vt:lpstr>Tw Cen MT</vt:lpstr>
      <vt:lpstr>Wingdings</vt:lpstr>
      <vt:lpstr>Droplet</vt:lpstr>
      <vt:lpstr>Eldorado springs wastewater treatment facility</vt:lpstr>
      <vt:lpstr>Current scenario</vt:lpstr>
      <vt:lpstr>Current scenario</vt:lpstr>
      <vt:lpstr>Current scenario</vt:lpstr>
      <vt:lpstr>Current scenario</vt:lpstr>
      <vt:lpstr>Future conditions</vt:lpstr>
      <vt:lpstr>possible scenarios</vt:lpstr>
      <vt:lpstr>Public improvement district</vt:lpstr>
      <vt:lpstr>Title 32 special district</vt:lpstr>
      <vt:lpstr>Other options</vt:lpstr>
      <vt:lpstr>TABLE of options and issues</vt:lpstr>
      <vt:lpstr>PowerPoint Presentation</vt:lpstr>
      <vt:lpstr>PowerPoint Presentation</vt:lpstr>
      <vt:lpstr>Next steps</vt:lpstr>
      <vt:lpstr>Questions?</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Eldorado springs wastewater treatment facility</dc:title>
  <dc:creator>Thomas, Mike</dc:creator>
  <cp:lastModifiedBy>Ladenburg, Taylor</cp:lastModifiedBy>
  <cp:revision>26</cp:revision>
  <dcterms:created xsi:type="dcterms:W3CDTF">2023-10-04T19:38:27Z</dcterms:created>
  <dcterms:modified xsi:type="dcterms:W3CDTF">2024-02-22T08:33:24Z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SharedWithUsers">
    <vt:lpwstr>Durian, Steven;Lucas, Olivia;Ladenburg, Taylor;Keyes, Jennifer</vt:lpwstr>
  </property>
  <property fmtid="{D5CDD505-2E9C-101B-9397-08002B2CF9AE}" pid="3" name="SharedWithUsers">
    <vt:lpwstr>25;#Durian, Steven;#26;#Lucas, Olivia;#11;#Ladenburg, Taylor;#19;#Keyes, Jennifer</vt:lpwstr>
  </property>
  <property fmtid="{D5CDD505-2E9C-101B-9397-08002B2CF9AE}" pid="4" name="lcf76f155ced4ddcb4097134ff3c332f">
    <vt:lpwstr/>
  </property>
  <property fmtid="{D5CDD505-2E9C-101B-9397-08002B2CF9AE}" pid="5" name="MediaServiceImageTags">
    <vt:lpwstr/>
  </property>
  <property fmtid="{D5CDD505-2E9C-101B-9397-08002B2CF9AE}" pid="6" name="ContentTypeId">
    <vt:lpwstr>0x010100136769BF05F76A4FB52A5C3EC20BF44A</vt:lpwstr>
  </property>
  <property fmtid="{D5CDD505-2E9C-101B-9397-08002B2CF9AE}" pid="7" name="TaxCatchAll">
    <vt:lpwstr/>
  </property>
</Properties>
</file>